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4"/>
  </p:notesMasterIdLst>
  <p:sldIdLst>
    <p:sldId id="1155" r:id="rId3"/>
    <p:sldId id="607" r:id="rId4"/>
    <p:sldId id="1157" r:id="rId5"/>
    <p:sldId id="599" r:id="rId6"/>
    <p:sldId id="633" r:id="rId7"/>
    <p:sldId id="579" r:id="rId8"/>
    <p:sldId id="1156" r:id="rId9"/>
    <p:sldId id="1158" r:id="rId10"/>
    <p:sldId id="1154" r:id="rId11"/>
    <p:sldId id="646" r:id="rId12"/>
    <p:sldId id="1144" r:id="rId13"/>
    <p:sldId id="1159" r:id="rId14"/>
    <p:sldId id="638" r:id="rId15"/>
    <p:sldId id="1152" r:id="rId16"/>
    <p:sldId id="1153" r:id="rId17"/>
    <p:sldId id="1151" r:id="rId18"/>
    <p:sldId id="649" r:id="rId19"/>
    <p:sldId id="1137" r:id="rId20"/>
    <p:sldId id="654" r:id="rId21"/>
    <p:sldId id="659" r:id="rId22"/>
    <p:sldId id="653" r:id="rId23"/>
    <p:sldId id="1173" r:id="rId24"/>
    <p:sldId id="1177" r:id="rId25"/>
    <p:sldId id="1160" r:id="rId26"/>
    <p:sldId id="1161" r:id="rId27"/>
    <p:sldId id="1179" r:id="rId28"/>
    <p:sldId id="1162" r:id="rId29"/>
    <p:sldId id="1165" r:id="rId30"/>
    <p:sldId id="1163" r:id="rId31"/>
    <p:sldId id="1174" r:id="rId32"/>
    <p:sldId id="1175" r:id="rId33"/>
    <p:sldId id="1176" r:id="rId34"/>
    <p:sldId id="1180" r:id="rId35"/>
    <p:sldId id="1178" r:id="rId36"/>
    <p:sldId id="1181" r:id="rId37"/>
    <p:sldId id="1164" r:id="rId38"/>
    <p:sldId id="1169" r:id="rId39"/>
    <p:sldId id="1170" r:id="rId40"/>
    <p:sldId id="1171" r:id="rId41"/>
    <p:sldId id="1172" r:id="rId42"/>
    <p:sldId id="1166"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999DF3A-E26F-430F-BE85-366808AF7403}">
          <p14:sldIdLst>
            <p14:sldId id="1155"/>
          </p14:sldIdLst>
        </p14:section>
        <p14:section name="B cell atlas" id="{5AE75750-8C27-494A-AF00-3EC015526CAA}">
          <p14:sldIdLst>
            <p14:sldId id="607"/>
            <p14:sldId id="1157"/>
            <p14:sldId id="599"/>
            <p14:sldId id="633"/>
            <p14:sldId id="579"/>
            <p14:sldId id="1156"/>
          </p14:sldIdLst>
        </p14:section>
        <p14:section name="TLB" id="{C0C88A14-5016-4C30-BDD7-3018FEC29D23}">
          <p14:sldIdLst>
            <p14:sldId id="1158"/>
            <p14:sldId id="1154"/>
            <p14:sldId id="646"/>
            <p14:sldId id="1144"/>
            <p14:sldId id="1159"/>
            <p14:sldId id="638"/>
            <p14:sldId id="1152"/>
            <p14:sldId id="1153"/>
            <p14:sldId id="1151"/>
            <p14:sldId id="649"/>
            <p14:sldId id="1137"/>
            <p14:sldId id="654"/>
            <p14:sldId id="659"/>
            <p14:sldId id="653"/>
          </p14:sldIdLst>
        </p14:section>
        <p14:section name="协和数据" id="{3A9DFA0B-1A77-43A2-B071-7D85489F92A8}">
          <p14:sldIdLst>
            <p14:sldId id="1173"/>
            <p14:sldId id="1177"/>
            <p14:sldId id="1160"/>
            <p14:sldId id="1161"/>
            <p14:sldId id="1179"/>
            <p14:sldId id="1162"/>
            <p14:sldId id="1165"/>
            <p14:sldId id="1163"/>
            <p14:sldId id="1174"/>
            <p14:sldId id="1175"/>
            <p14:sldId id="1176"/>
            <p14:sldId id="1180"/>
            <p14:sldId id="1178"/>
            <p14:sldId id="1181"/>
            <p14:sldId id="1164"/>
            <p14:sldId id="1169"/>
            <p14:sldId id="1170"/>
            <p14:sldId id="1171"/>
            <p14:sldId id="1172"/>
            <p14:sldId id="11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3B9FD7"/>
    <a:srgbClr val="D7E7F5"/>
    <a:srgbClr val="4DC58D"/>
    <a:srgbClr val="FFFFFF"/>
    <a:srgbClr val="E9F2DA"/>
    <a:srgbClr val="D7F5D9"/>
    <a:srgbClr val="D5F7F7"/>
    <a:srgbClr val="E6E6E6"/>
    <a:srgbClr val="A1E6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86" autoAdjust="0"/>
  </p:normalViewPr>
  <p:slideViewPr>
    <p:cSldViewPr snapToGrid="0">
      <p:cViewPr varScale="1">
        <p:scale>
          <a:sx n="113" d="100"/>
          <a:sy n="113" d="100"/>
        </p:scale>
        <p:origin x="802" y="86"/>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rui\Desktop\data_source.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rui\Desktop\data_sour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853689257300935E-2"/>
          <c:y val="0.27296420558926848"/>
          <c:w val="0.53343571775322363"/>
          <c:h val="0.46166148123623213"/>
        </c:manualLayout>
      </c:layout>
      <c:pieChart>
        <c:varyColors val="1"/>
        <c:ser>
          <c:idx val="0"/>
          <c:order val="0"/>
          <c:tx>
            <c:strRef>
              <c:f>Sheet1!$B$1</c:f>
              <c:strCache>
                <c:ptCount val="1"/>
                <c:pt idx="0">
                  <c:v>cell num</c:v>
                </c:pt>
              </c:strCache>
            </c:strRef>
          </c:tx>
          <c:explosion val="9"/>
          <c:dPt>
            <c:idx val="0"/>
            <c:bubble3D val="0"/>
            <c:explosion val="0"/>
            <c:spPr>
              <a:solidFill>
                <a:schemeClr val="accent6"/>
              </a:solidFill>
              <a:ln w="19050">
                <a:solidFill>
                  <a:schemeClr val="lt1"/>
                </a:solidFill>
              </a:ln>
              <a:effectLst/>
            </c:spPr>
            <c:extLst>
              <c:ext xmlns:c16="http://schemas.microsoft.com/office/drawing/2014/chart" uri="{C3380CC4-5D6E-409C-BE32-E72D297353CC}">
                <c16:uniqueId val="{00000001-8045-4E23-A844-AE7453B16434}"/>
              </c:ext>
            </c:extLst>
          </c:dPt>
          <c:dPt>
            <c:idx val="1"/>
            <c:bubble3D val="0"/>
            <c:explosion val="5"/>
            <c:spPr>
              <a:solidFill>
                <a:schemeClr val="accent2">
                  <a:lumMod val="75000"/>
                </a:schemeClr>
              </a:solidFill>
              <a:ln w="19050">
                <a:solidFill>
                  <a:schemeClr val="lt1"/>
                </a:solidFill>
              </a:ln>
              <a:effectLst/>
            </c:spPr>
            <c:extLst>
              <c:ext xmlns:c16="http://schemas.microsoft.com/office/drawing/2014/chart" uri="{C3380CC4-5D6E-409C-BE32-E72D297353CC}">
                <c16:uniqueId val="{00000002-8045-4E23-A844-AE7453B16434}"/>
              </c:ext>
            </c:extLst>
          </c:dPt>
          <c:dPt>
            <c:idx val="2"/>
            <c:bubble3D val="0"/>
            <c:explosion val="48"/>
            <c:spPr>
              <a:solidFill>
                <a:schemeClr val="accent1"/>
              </a:solidFill>
              <a:ln w="15875">
                <a:noFill/>
              </a:ln>
              <a:effectLst/>
            </c:spPr>
            <c:extLst>
              <c:ext xmlns:c16="http://schemas.microsoft.com/office/drawing/2014/chart" uri="{C3380CC4-5D6E-409C-BE32-E72D297353CC}">
                <c16:uniqueId val="{00000004-6813-4230-B051-4D3193CD58C1}"/>
              </c:ext>
            </c:extLst>
          </c:dPt>
          <c:dLbls>
            <c:dLbl>
              <c:idx val="0"/>
              <c:layout>
                <c:manualLayout>
                  <c:x val="0.16574742375861781"/>
                  <c:y val="2.0453361156798081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45-4E23-A844-AE7453B16434}"/>
                </c:ext>
              </c:extLst>
            </c:dLbl>
            <c:dLbl>
              <c:idx val="1"/>
              <c:layout>
                <c:manualLayout>
                  <c:x val="-0.20219657797237253"/>
                  <c:y val="6.7278121149026045E-3"/>
                </c:manualLayout>
              </c:layout>
              <c:tx>
                <c:rich>
                  <a:bodyPr/>
                  <a:lstStyle/>
                  <a:p>
                    <a:fld id="{33FAA9AC-F492-4AFC-90F9-719964BC02D1}" type="VALUE">
                      <a:rPr lang="en-US" altLang="zh-CN">
                        <a:solidFill>
                          <a:schemeClr val="bg1"/>
                        </a:solidFill>
                      </a:rPr>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045-4E23-A844-AE7453B16434}"/>
                </c:ext>
              </c:extLst>
            </c:dLbl>
            <c:dLbl>
              <c:idx val="2"/>
              <c:tx>
                <c:rich>
                  <a:bodyPr/>
                  <a:lstStyle/>
                  <a:p>
                    <a:fld id="{FE7C8530-2BCF-4EC4-97A7-4210ACEE9DBC}" type="VALUE">
                      <a:rPr lang="en-US" altLang="zh-CN">
                        <a:solidFill>
                          <a:schemeClr val="bg1"/>
                        </a:solidFill>
                      </a:rPr>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813-4230-B051-4D3193CD58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healthy human</c:v>
                </c:pt>
                <c:pt idx="1">
                  <c:v>patients</c:v>
                </c:pt>
                <c:pt idx="2">
                  <c:v>mouse</c:v>
                </c:pt>
              </c:strCache>
            </c:strRef>
          </c:cat>
          <c:val>
            <c:numRef>
              <c:f>Sheet1!$B$2:$B$4</c:f>
              <c:numCache>
                <c:formatCode>General</c:formatCode>
                <c:ptCount val="3"/>
                <c:pt idx="0">
                  <c:v>312455</c:v>
                </c:pt>
                <c:pt idx="1">
                  <c:v>205826</c:v>
                </c:pt>
                <c:pt idx="2">
                  <c:v>87359</c:v>
                </c:pt>
              </c:numCache>
            </c:numRef>
          </c:val>
          <c:extLst>
            <c:ext xmlns:c16="http://schemas.microsoft.com/office/drawing/2014/chart" uri="{C3380CC4-5D6E-409C-BE32-E72D297353CC}">
              <c16:uniqueId val="{00000000-8045-4E23-A844-AE7453B16434}"/>
            </c:ext>
          </c:extLst>
        </c:ser>
        <c:dLbls>
          <c:showLegendKey val="0"/>
          <c:showVal val="0"/>
          <c:showCatName val="0"/>
          <c:showSerName val="0"/>
          <c:showPercent val="0"/>
          <c:showBubbleSize val="0"/>
          <c:showLeaderLines val="1"/>
        </c:dLbls>
        <c:firstSliceAng val="199"/>
      </c:pieChart>
      <c:spPr>
        <a:noFill/>
        <a:ln>
          <a:noFill/>
        </a:ln>
        <a:effectLst/>
      </c:spPr>
    </c:plotArea>
    <c:legend>
      <c:legendPos val="r"/>
      <c:layout>
        <c:manualLayout>
          <c:xMode val="edge"/>
          <c:yMode val="edge"/>
          <c:x val="0.3779190459232406"/>
          <c:y val="0.77374755476546708"/>
          <c:w val="0.53415032156285369"/>
          <c:h val="0.1497022610707844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plot!$G$2:$G$23</cx:f>
        <cx:lvl ptCount="22">
          <cx:pt idx="0">v1</cx:pt>
          <cx:pt idx="1">v1</cx:pt>
          <cx:pt idx="2">v1</cx:pt>
          <cx:pt idx="3">v1</cx:pt>
          <cx:pt idx="4">v1</cx:pt>
          <cx:pt idx="5">v1</cx:pt>
          <cx:pt idx="6">v1</cx:pt>
          <cx:pt idx="7">v1</cx:pt>
          <cx:pt idx="8">v1</cx:pt>
          <cx:pt idx="9">v2</cx:pt>
          <cx:pt idx="10">v2</cx:pt>
          <cx:pt idx="11">v3</cx:pt>
          <cx:pt idx="12">v3</cx:pt>
          <cx:pt idx="13">v3</cx:pt>
          <cx:pt idx="14">v3</cx:pt>
          <cx:pt idx="15">v3.1</cx:pt>
          <cx:pt idx="16">v3.1</cx:pt>
          <cx:pt idx="17">v3.1</cx:pt>
          <cx:pt idx="18">v3.1</cx:pt>
          <cx:pt idx="19">v3.1</cx:pt>
          <cx:pt idx="20">v3.1</cx:pt>
          <cx:pt idx="21">v3.1</cx:pt>
        </cx:lvl>
      </cx:strDim>
      <cx:numDim type="val">
        <cx:f>plot!$H$2:$H$23</cx:f>
        <cx:lvl ptCount="22" formatCode="G/通用格式">
          <cx:pt idx="0">0.65654120779377945</cx:pt>
          <cx:pt idx="1">0.4497751124437781</cx:pt>
          <cx:pt idx="2">0.4850746268656716</cx:pt>
          <cx:pt idx="3">0.52422270426608819</cx:pt>
          <cx:pt idx="4">0.43196544276457888</cx:pt>
          <cx:pt idx="5">0.45204642638973735</cx:pt>
          <cx:pt idx="6">0.55856936056968232</cx:pt>
          <cx:pt idx="7">0.54923499411533938</cx:pt>
          <cx:pt idx="8">0.51601806063212208</cx:pt>
          <cx:pt idx="9">0.44769085768143263</cx:pt>
          <cx:pt idx="10">0.56412809026049437</cx:pt>
          <cx:pt idx="11">0.83916083916083917</cx:pt>
          <cx:pt idx="12">1.076740578519938</cx:pt>
          <cx:pt idx="13">0.22870211549456831</cx:pt>
          <cx:pt idx="14">0.65746219592373445</cx:pt>
          <cx:pt idx="15">0.76213397513036496</cx:pt>
          <cx:pt idx="16">0.77937649880095927</cx:pt>
          <cx:pt idx="17">0.46677649643053271</cx:pt>
          <cx:pt idx="18">0.4469828656568165</cx:pt>
          <cx:pt idx="19">0.56768558951965065</cx:pt>
          <cx:pt idx="20">0.25330197213678307</cx:pt>
          <cx:pt idx="21">0.89695675387079543</cx:pt>
        </cx:lvl>
      </cx:numDim>
    </cx:data>
  </cx:chartData>
  <cx:chart>
    <cx:plotArea>
      <cx:plotAreaRegion>
        <cx:plotSurface>
          <cx:spPr>
            <a:noFill/>
            <a:ln>
              <a:noFill/>
            </a:ln>
          </cx:spPr>
        </cx:plotSurface>
        <cx:series layoutId="boxWhisker" uniqueId="{172752DD-5818-4D0F-AECE-7F5DEE5A4C9C}">
          <cx:tx>
            <cx:txData>
              <cx:f>plot!$H$1</cx:f>
              <cx:v>TLB/all(%)</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plot!$J$2:$J$23</cx:f>
        <cx:lvl ptCount="22">
          <cx:pt idx="0">v1</cx:pt>
          <cx:pt idx="1">v1</cx:pt>
          <cx:pt idx="2">v1</cx:pt>
          <cx:pt idx="3">v1</cx:pt>
          <cx:pt idx="4">v1</cx:pt>
          <cx:pt idx="5">v1</cx:pt>
          <cx:pt idx="6">v1</cx:pt>
          <cx:pt idx="7">v1</cx:pt>
          <cx:pt idx="8">v1</cx:pt>
          <cx:pt idx="9">v2</cx:pt>
          <cx:pt idx="10">v2</cx:pt>
          <cx:pt idx="11">v3</cx:pt>
          <cx:pt idx="12">v3</cx:pt>
          <cx:pt idx="13">v3</cx:pt>
          <cx:pt idx="14">v3</cx:pt>
          <cx:pt idx="15">v3.1</cx:pt>
          <cx:pt idx="16">v3.1</cx:pt>
          <cx:pt idx="17">v3.1</cx:pt>
          <cx:pt idx="18">v3.1</cx:pt>
          <cx:pt idx="19">v3.1</cx:pt>
          <cx:pt idx="20">v3.1</cx:pt>
          <cx:pt idx="21">v3.1</cx:pt>
        </cx:lvl>
      </cx:strDim>
      <cx:numDim type="val">
        <cx:f>plot!$K$2:$K$23</cx:f>
        <cx:lvl ptCount="22" formatCode="G/通用格式">
          <cx:pt idx="0">4.9736419894567963</cx:pt>
          <cx:pt idx="1">3.4582132564841501</cx:pt>
          <cx:pt idx="2">6.3829787234042552</cx:pt>
          <cx:pt idx="3">4.1193181818181817</cx:pt>
          <cx:pt idx="4">4.8309178743961354</cx:pt>
          <cx:pt idx="5">4.534313725490196</cx:pt>
          <cx:pt idx="6">9.6708860759493671</cx:pt>
          <cx:pt idx="7">6.0518731988472618</cx:pt>
          <cx:pt idx="8">5.7623049219687879</cx:pt>
          <cx:pt idx="9">3.0595813204508859</cx:pt>
          <cx:pt idx="10">3.4979423868312756</cx:pt>
          <cx:pt idx="11">9.3352192362093351</cx:pt>
          <cx:pt idx="12">7.2259644825474592</cx:pt>
          <cx:pt idx="13">3.4883720930232558</cx:pt>
          <cx:pt idx="14">5.5555555555555554</cx:pt>
          <cx:pt idx="15">7.8431372549019605</cx:pt>
          <cx:pt idx="16">8.0495356037151709</cx:pt>
          <cx:pt idx="17">3.6956521739130435</cx:pt>
          <cx:pt idx="18">3.4883720930232558</cx:pt>
          <cx:pt idx="19">4.4142614601018675</cx:pt>
          <cx:pt idx="20">3.8997214484679668</cx:pt>
          <cx:pt idx="21">9.6330275229357802</cx:pt>
        </cx:lvl>
      </cx:numDim>
    </cx:data>
  </cx:chartData>
  <cx:chart>
    <cx:plotArea>
      <cx:plotAreaRegion>
        <cx:series layoutId="boxWhisker" uniqueId="{45450FD9-9ACF-486B-8505-FF3CC510DD0F}">
          <cx:tx>
            <cx:txData>
              <cx:f>plot!$K$1</cx:f>
              <cx:v>TLB/B(%)</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DA64EA-EB25-4DD4-A0FF-45195A8E2B8F}"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zh-CN" altLang="en-US"/>
        </a:p>
      </dgm:t>
    </dgm:pt>
    <dgm:pt modelId="{8076DAE8-8680-4E21-81CB-2BA06621BCD7}">
      <dgm:prSet phldrT="[文本]"/>
      <dgm:spPr/>
      <dgm:t>
        <a:bodyPr/>
        <a:lstStyle/>
        <a:p>
          <a:r>
            <a:rPr lang="en-US" altLang="zh-CN" dirty="0"/>
            <a:t>RNA</a:t>
          </a:r>
          <a:endParaRPr lang="zh-CN" altLang="en-US" dirty="0"/>
        </a:p>
      </dgm:t>
    </dgm:pt>
    <dgm:pt modelId="{358FB056-7C90-4DE4-A359-4300A7F7BABF}" type="parTrans" cxnId="{46AD43C7-842E-428C-8723-3ED91DAD3E61}">
      <dgm:prSet/>
      <dgm:spPr/>
      <dgm:t>
        <a:bodyPr/>
        <a:lstStyle/>
        <a:p>
          <a:endParaRPr lang="zh-CN" altLang="en-US"/>
        </a:p>
      </dgm:t>
    </dgm:pt>
    <dgm:pt modelId="{F7BB35A6-9945-4A8F-8226-87D85B571FAC}" type="sibTrans" cxnId="{46AD43C7-842E-428C-8723-3ED91DAD3E61}">
      <dgm:prSet/>
      <dgm:spPr/>
      <dgm:t>
        <a:bodyPr/>
        <a:lstStyle/>
        <a:p>
          <a:endParaRPr lang="zh-CN" altLang="en-US"/>
        </a:p>
      </dgm:t>
    </dgm:pt>
    <dgm:pt modelId="{C7D1C977-83E3-481A-AC80-CFA81FC20BC2}">
      <dgm:prSet phldrT="[文本]"/>
      <dgm:spPr/>
      <dgm:t>
        <a:bodyPr/>
        <a:lstStyle/>
        <a:p>
          <a:r>
            <a:rPr lang="en-US" altLang="zh-CN" dirty="0"/>
            <a:t>Surface protein</a:t>
          </a:r>
          <a:endParaRPr lang="zh-CN" altLang="en-US" dirty="0"/>
        </a:p>
      </dgm:t>
    </dgm:pt>
    <dgm:pt modelId="{8FBD76DC-1559-43EF-A25E-C03132783913}" type="parTrans" cxnId="{39CC8E22-7A9A-48BC-875B-3DAFB337FA21}">
      <dgm:prSet/>
      <dgm:spPr/>
      <dgm:t>
        <a:bodyPr/>
        <a:lstStyle/>
        <a:p>
          <a:endParaRPr lang="zh-CN" altLang="en-US"/>
        </a:p>
      </dgm:t>
    </dgm:pt>
    <dgm:pt modelId="{94713652-4B50-4977-BB78-8025CF5CA21D}" type="sibTrans" cxnId="{39CC8E22-7A9A-48BC-875B-3DAFB337FA21}">
      <dgm:prSet/>
      <dgm:spPr/>
      <dgm:t>
        <a:bodyPr/>
        <a:lstStyle/>
        <a:p>
          <a:endParaRPr lang="zh-CN" altLang="en-US"/>
        </a:p>
      </dgm:t>
    </dgm:pt>
    <dgm:pt modelId="{50DFF655-1EA5-4F0E-A677-4DCCBAC78514}">
      <dgm:prSet phldrT="[文本]"/>
      <dgm:spPr/>
      <dgm:t>
        <a:bodyPr/>
        <a:lstStyle/>
        <a:p>
          <a:r>
            <a:rPr lang="en-US" altLang="zh-CN" dirty="0"/>
            <a:t>ATAC</a:t>
          </a:r>
          <a:endParaRPr lang="zh-CN" altLang="en-US" dirty="0"/>
        </a:p>
      </dgm:t>
    </dgm:pt>
    <dgm:pt modelId="{DA6AB3D5-9DBB-447E-A98E-7D1499676E3F}" type="parTrans" cxnId="{B3B5D112-FEBA-4525-856A-9ACC2A42C177}">
      <dgm:prSet/>
      <dgm:spPr/>
      <dgm:t>
        <a:bodyPr/>
        <a:lstStyle/>
        <a:p>
          <a:endParaRPr lang="zh-CN" altLang="en-US"/>
        </a:p>
      </dgm:t>
    </dgm:pt>
    <dgm:pt modelId="{EE541429-4E75-4350-8095-717CCF43923F}" type="sibTrans" cxnId="{B3B5D112-FEBA-4525-856A-9ACC2A42C177}">
      <dgm:prSet/>
      <dgm:spPr/>
      <dgm:t>
        <a:bodyPr/>
        <a:lstStyle/>
        <a:p>
          <a:endParaRPr lang="zh-CN" altLang="en-US"/>
        </a:p>
      </dgm:t>
    </dgm:pt>
    <dgm:pt modelId="{05BE6DB4-FDCA-4BF3-9A1F-1107DA6015F9}" type="pres">
      <dgm:prSet presAssocID="{0EDA64EA-EB25-4DD4-A0FF-45195A8E2B8F}" presName="Name0" presStyleCnt="0">
        <dgm:presLayoutVars>
          <dgm:dir/>
          <dgm:resizeHandles val="exact"/>
        </dgm:presLayoutVars>
      </dgm:prSet>
      <dgm:spPr/>
    </dgm:pt>
    <dgm:pt modelId="{72F7B978-6B71-456D-9A60-3E24FED0530B}" type="pres">
      <dgm:prSet presAssocID="{8076DAE8-8680-4E21-81CB-2BA06621BCD7}" presName="node" presStyleLbl="node1" presStyleIdx="0" presStyleCnt="3">
        <dgm:presLayoutVars>
          <dgm:bulletEnabled val="1"/>
        </dgm:presLayoutVars>
      </dgm:prSet>
      <dgm:spPr/>
    </dgm:pt>
    <dgm:pt modelId="{EF66DC4B-135F-444C-A4AA-8BC8793053B5}" type="pres">
      <dgm:prSet presAssocID="{F7BB35A6-9945-4A8F-8226-87D85B571FAC}" presName="sibTrans" presStyleLbl="sibTrans2D1" presStyleIdx="0" presStyleCnt="3"/>
      <dgm:spPr/>
    </dgm:pt>
    <dgm:pt modelId="{0B536F18-218B-4A54-8A52-7ED5E3F5EED0}" type="pres">
      <dgm:prSet presAssocID="{F7BB35A6-9945-4A8F-8226-87D85B571FAC}" presName="connectorText" presStyleLbl="sibTrans2D1" presStyleIdx="0" presStyleCnt="3"/>
      <dgm:spPr/>
    </dgm:pt>
    <dgm:pt modelId="{6513815D-C464-47F4-A805-07A97F429467}" type="pres">
      <dgm:prSet presAssocID="{C7D1C977-83E3-481A-AC80-CFA81FC20BC2}" presName="node" presStyleLbl="node1" presStyleIdx="1" presStyleCnt="3" custScaleX="103590">
        <dgm:presLayoutVars>
          <dgm:bulletEnabled val="1"/>
        </dgm:presLayoutVars>
      </dgm:prSet>
      <dgm:spPr/>
    </dgm:pt>
    <dgm:pt modelId="{62F736D9-B28B-470C-893F-82FA5180D493}" type="pres">
      <dgm:prSet presAssocID="{94713652-4B50-4977-BB78-8025CF5CA21D}" presName="sibTrans" presStyleLbl="sibTrans2D1" presStyleIdx="1" presStyleCnt="3"/>
      <dgm:spPr/>
    </dgm:pt>
    <dgm:pt modelId="{876FD03D-2B71-410B-B996-BF4F41348F90}" type="pres">
      <dgm:prSet presAssocID="{94713652-4B50-4977-BB78-8025CF5CA21D}" presName="connectorText" presStyleLbl="sibTrans2D1" presStyleIdx="1" presStyleCnt="3"/>
      <dgm:spPr/>
    </dgm:pt>
    <dgm:pt modelId="{A29A62FA-6786-4AF5-82EB-D0D86A5F098C}" type="pres">
      <dgm:prSet presAssocID="{50DFF655-1EA5-4F0E-A677-4DCCBAC78514}" presName="node" presStyleLbl="node1" presStyleIdx="2" presStyleCnt="3">
        <dgm:presLayoutVars>
          <dgm:bulletEnabled val="1"/>
        </dgm:presLayoutVars>
      </dgm:prSet>
      <dgm:spPr/>
    </dgm:pt>
    <dgm:pt modelId="{6EB1272C-942C-46AB-8DF7-162025D6786B}" type="pres">
      <dgm:prSet presAssocID="{EE541429-4E75-4350-8095-717CCF43923F}" presName="sibTrans" presStyleLbl="sibTrans2D1" presStyleIdx="2" presStyleCnt="3"/>
      <dgm:spPr/>
    </dgm:pt>
    <dgm:pt modelId="{375E8A9F-9473-4A04-B43C-9DDFADEB3B47}" type="pres">
      <dgm:prSet presAssocID="{EE541429-4E75-4350-8095-717CCF43923F}" presName="connectorText" presStyleLbl="sibTrans2D1" presStyleIdx="2" presStyleCnt="3"/>
      <dgm:spPr/>
    </dgm:pt>
  </dgm:ptLst>
  <dgm:cxnLst>
    <dgm:cxn modelId="{54E60508-6B26-4B3B-A4C5-603FAF4D1F8B}" type="presOf" srcId="{0EDA64EA-EB25-4DD4-A0FF-45195A8E2B8F}" destId="{05BE6DB4-FDCA-4BF3-9A1F-1107DA6015F9}" srcOrd="0" destOrd="0" presId="urn:microsoft.com/office/officeart/2005/8/layout/cycle7"/>
    <dgm:cxn modelId="{14BD3209-0C5B-4463-AF1D-CDC8AC0317C1}" type="presOf" srcId="{C7D1C977-83E3-481A-AC80-CFA81FC20BC2}" destId="{6513815D-C464-47F4-A805-07A97F429467}" srcOrd="0" destOrd="0" presId="urn:microsoft.com/office/officeart/2005/8/layout/cycle7"/>
    <dgm:cxn modelId="{B3B5D112-FEBA-4525-856A-9ACC2A42C177}" srcId="{0EDA64EA-EB25-4DD4-A0FF-45195A8E2B8F}" destId="{50DFF655-1EA5-4F0E-A677-4DCCBAC78514}" srcOrd="2" destOrd="0" parTransId="{DA6AB3D5-9DBB-447E-A98E-7D1499676E3F}" sibTransId="{EE541429-4E75-4350-8095-717CCF43923F}"/>
    <dgm:cxn modelId="{5A79721A-BEA9-4842-8998-2AF31460FDAF}" type="presOf" srcId="{EE541429-4E75-4350-8095-717CCF43923F}" destId="{375E8A9F-9473-4A04-B43C-9DDFADEB3B47}" srcOrd="1" destOrd="0" presId="urn:microsoft.com/office/officeart/2005/8/layout/cycle7"/>
    <dgm:cxn modelId="{39CC8E22-7A9A-48BC-875B-3DAFB337FA21}" srcId="{0EDA64EA-EB25-4DD4-A0FF-45195A8E2B8F}" destId="{C7D1C977-83E3-481A-AC80-CFA81FC20BC2}" srcOrd="1" destOrd="0" parTransId="{8FBD76DC-1559-43EF-A25E-C03132783913}" sibTransId="{94713652-4B50-4977-BB78-8025CF5CA21D}"/>
    <dgm:cxn modelId="{FD123A5E-8CBD-41C8-95D2-2FF9C3E6C2C5}" type="presOf" srcId="{F7BB35A6-9945-4A8F-8226-87D85B571FAC}" destId="{0B536F18-218B-4A54-8A52-7ED5E3F5EED0}" srcOrd="1" destOrd="0" presId="urn:microsoft.com/office/officeart/2005/8/layout/cycle7"/>
    <dgm:cxn modelId="{1220D55A-794B-4ACE-8F6D-A34014DE8F16}" type="presOf" srcId="{8076DAE8-8680-4E21-81CB-2BA06621BCD7}" destId="{72F7B978-6B71-456D-9A60-3E24FED0530B}" srcOrd="0" destOrd="0" presId="urn:microsoft.com/office/officeart/2005/8/layout/cycle7"/>
    <dgm:cxn modelId="{4BB7367B-A6BC-40A0-BCA2-BE466CFAC976}" type="presOf" srcId="{94713652-4B50-4977-BB78-8025CF5CA21D}" destId="{876FD03D-2B71-410B-B996-BF4F41348F90}" srcOrd="1" destOrd="0" presId="urn:microsoft.com/office/officeart/2005/8/layout/cycle7"/>
    <dgm:cxn modelId="{46D21488-997B-44B3-8805-C7CEE6BED7FA}" type="presOf" srcId="{50DFF655-1EA5-4F0E-A677-4DCCBAC78514}" destId="{A29A62FA-6786-4AF5-82EB-D0D86A5F098C}" srcOrd="0" destOrd="0" presId="urn:microsoft.com/office/officeart/2005/8/layout/cycle7"/>
    <dgm:cxn modelId="{AD8DDC8B-2F49-4999-A988-2FAB69C21999}" type="presOf" srcId="{94713652-4B50-4977-BB78-8025CF5CA21D}" destId="{62F736D9-B28B-470C-893F-82FA5180D493}" srcOrd="0" destOrd="0" presId="urn:microsoft.com/office/officeart/2005/8/layout/cycle7"/>
    <dgm:cxn modelId="{46AD43C7-842E-428C-8723-3ED91DAD3E61}" srcId="{0EDA64EA-EB25-4DD4-A0FF-45195A8E2B8F}" destId="{8076DAE8-8680-4E21-81CB-2BA06621BCD7}" srcOrd="0" destOrd="0" parTransId="{358FB056-7C90-4DE4-A359-4300A7F7BABF}" sibTransId="{F7BB35A6-9945-4A8F-8226-87D85B571FAC}"/>
    <dgm:cxn modelId="{8519A1CA-BEF4-4B0D-9E13-478694F49E24}" type="presOf" srcId="{EE541429-4E75-4350-8095-717CCF43923F}" destId="{6EB1272C-942C-46AB-8DF7-162025D6786B}" srcOrd="0" destOrd="0" presId="urn:microsoft.com/office/officeart/2005/8/layout/cycle7"/>
    <dgm:cxn modelId="{11F566E7-91EF-4A0B-BFC4-A4E8BB970557}" type="presOf" srcId="{F7BB35A6-9945-4A8F-8226-87D85B571FAC}" destId="{EF66DC4B-135F-444C-A4AA-8BC8793053B5}" srcOrd="0" destOrd="0" presId="urn:microsoft.com/office/officeart/2005/8/layout/cycle7"/>
    <dgm:cxn modelId="{4AFDFAD6-314F-4FA4-BBCF-1F648F61121D}" type="presParOf" srcId="{05BE6DB4-FDCA-4BF3-9A1F-1107DA6015F9}" destId="{72F7B978-6B71-456D-9A60-3E24FED0530B}" srcOrd="0" destOrd="0" presId="urn:microsoft.com/office/officeart/2005/8/layout/cycle7"/>
    <dgm:cxn modelId="{015817DF-FAD1-4618-906B-3F6EBEFCA17B}" type="presParOf" srcId="{05BE6DB4-FDCA-4BF3-9A1F-1107DA6015F9}" destId="{EF66DC4B-135F-444C-A4AA-8BC8793053B5}" srcOrd="1" destOrd="0" presId="urn:microsoft.com/office/officeart/2005/8/layout/cycle7"/>
    <dgm:cxn modelId="{3526059C-4F7D-43C3-BF6A-29912C52ADA8}" type="presParOf" srcId="{EF66DC4B-135F-444C-A4AA-8BC8793053B5}" destId="{0B536F18-218B-4A54-8A52-7ED5E3F5EED0}" srcOrd="0" destOrd="0" presId="urn:microsoft.com/office/officeart/2005/8/layout/cycle7"/>
    <dgm:cxn modelId="{C4C922D2-DCD2-439C-BFF1-383D71785FD1}" type="presParOf" srcId="{05BE6DB4-FDCA-4BF3-9A1F-1107DA6015F9}" destId="{6513815D-C464-47F4-A805-07A97F429467}" srcOrd="2" destOrd="0" presId="urn:microsoft.com/office/officeart/2005/8/layout/cycle7"/>
    <dgm:cxn modelId="{6124BD30-744B-4184-B269-439055AE809D}" type="presParOf" srcId="{05BE6DB4-FDCA-4BF3-9A1F-1107DA6015F9}" destId="{62F736D9-B28B-470C-893F-82FA5180D493}" srcOrd="3" destOrd="0" presId="urn:microsoft.com/office/officeart/2005/8/layout/cycle7"/>
    <dgm:cxn modelId="{65386217-09F1-43FE-B715-9190D9CC5D77}" type="presParOf" srcId="{62F736D9-B28B-470C-893F-82FA5180D493}" destId="{876FD03D-2B71-410B-B996-BF4F41348F90}" srcOrd="0" destOrd="0" presId="urn:microsoft.com/office/officeart/2005/8/layout/cycle7"/>
    <dgm:cxn modelId="{3B011AF7-5118-4243-88B2-E33DF693D746}" type="presParOf" srcId="{05BE6DB4-FDCA-4BF3-9A1F-1107DA6015F9}" destId="{A29A62FA-6786-4AF5-82EB-D0D86A5F098C}" srcOrd="4" destOrd="0" presId="urn:microsoft.com/office/officeart/2005/8/layout/cycle7"/>
    <dgm:cxn modelId="{EAD0778E-2E28-499E-B598-5345446E384D}" type="presParOf" srcId="{05BE6DB4-FDCA-4BF3-9A1F-1107DA6015F9}" destId="{6EB1272C-942C-46AB-8DF7-162025D6786B}" srcOrd="5" destOrd="0" presId="urn:microsoft.com/office/officeart/2005/8/layout/cycle7"/>
    <dgm:cxn modelId="{8DCBD17A-B6A8-42E0-837F-B00B9A196A9A}" type="presParOf" srcId="{6EB1272C-942C-46AB-8DF7-162025D6786B}" destId="{375E8A9F-9473-4A04-B43C-9DDFADEB3B47}"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7B978-6B71-456D-9A60-3E24FED0530B}">
      <dsp:nvSpPr>
        <dsp:cNvPr id="0" name=""/>
        <dsp:cNvSpPr/>
      </dsp:nvSpPr>
      <dsp:spPr>
        <a:xfrm>
          <a:off x="1794638" y="777"/>
          <a:ext cx="1637382" cy="81869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RNA</a:t>
          </a:r>
          <a:endParaRPr lang="zh-CN" altLang="en-US" sz="2100" kern="1200" dirty="0"/>
        </a:p>
      </dsp:txBody>
      <dsp:txXfrm>
        <a:off x="1818617" y="24756"/>
        <a:ext cx="1589424" cy="770733"/>
      </dsp:txXfrm>
    </dsp:sp>
    <dsp:sp modelId="{EF66DC4B-135F-444C-A4AA-8BC8793053B5}">
      <dsp:nvSpPr>
        <dsp:cNvPr id="0" name=""/>
        <dsp:cNvSpPr/>
      </dsp:nvSpPr>
      <dsp:spPr>
        <a:xfrm rot="3600000">
          <a:off x="2874574" y="1437328"/>
          <a:ext cx="829060" cy="286541"/>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960536" y="1494636"/>
        <a:ext cx="657136" cy="171925"/>
      </dsp:txXfrm>
    </dsp:sp>
    <dsp:sp modelId="{6513815D-C464-47F4-A805-07A97F429467}">
      <dsp:nvSpPr>
        <dsp:cNvPr id="0" name=""/>
        <dsp:cNvSpPr/>
      </dsp:nvSpPr>
      <dsp:spPr>
        <a:xfrm>
          <a:off x="3116796" y="2341729"/>
          <a:ext cx="1696164" cy="81869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Surface protein</a:t>
          </a:r>
          <a:endParaRPr lang="zh-CN" altLang="en-US" sz="2100" kern="1200" dirty="0"/>
        </a:p>
      </dsp:txBody>
      <dsp:txXfrm>
        <a:off x="3140775" y="2365708"/>
        <a:ext cx="1648206" cy="770733"/>
      </dsp:txXfrm>
    </dsp:sp>
    <dsp:sp modelId="{62F736D9-B28B-470C-893F-82FA5180D493}">
      <dsp:nvSpPr>
        <dsp:cNvPr id="0" name=""/>
        <dsp:cNvSpPr/>
      </dsp:nvSpPr>
      <dsp:spPr>
        <a:xfrm rot="10800000">
          <a:off x="2184103" y="2607804"/>
          <a:ext cx="829060" cy="286541"/>
        </a:xfrm>
        <a:prstGeom prst="lef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rot="10800000">
        <a:off x="2270065" y="2665112"/>
        <a:ext cx="657136" cy="171925"/>
      </dsp:txXfrm>
    </dsp:sp>
    <dsp:sp modelId="{A29A62FA-6786-4AF5-82EB-D0D86A5F098C}">
      <dsp:nvSpPr>
        <dsp:cNvPr id="0" name=""/>
        <dsp:cNvSpPr/>
      </dsp:nvSpPr>
      <dsp:spPr>
        <a:xfrm>
          <a:off x="443088" y="2341729"/>
          <a:ext cx="1637382" cy="81869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ATAC</a:t>
          </a:r>
          <a:endParaRPr lang="zh-CN" altLang="en-US" sz="2100" kern="1200" dirty="0"/>
        </a:p>
      </dsp:txBody>
      <dsp:txXfrm>
        <a:off x="467067" y="2365708"/>
        <a:ext cx="1589424" cy="770733"/>
      </dsp:txXfrm>
    </dsp:sp>
    <dsp:sp modelId="{6EB1272C-942C-46AB-8DF7-162025D6786B}">
      <dsp:nvSpPr>
        <dsp:cNvPr id="0" name=""/>
        <dsp:cNvSpPr/>
      </dsp:nvSpPr>
      <dsp:spPr>
        <a:xfrm rot="18000000">
          <a:off x="1523024" y="1437328"/>
          <a:ext cx="829060" cy="286541"/>
        </a:xfrm>
        <a:prstGeom prst="lef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608986" y="1494636"/>
        <a:ext cx="657136" cy="171925"/>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22E73-85A0-4018-BC13-FF8D35FDCEF1}" type="datetimeFigureOut">
              <a:rPr lang="zh-CN" altLang="en-US" smtClean="0"/>
              <a:t>2021/6/27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9E7A7A-0D10-4C8A-BAF5-B20C452053FC}" type="slidenum">
              <a:rPr lang="zh-CN" altLang="en-US" smtClean="0"/>
              <a:t>‹#›</a:t>
            </a:fld>
            <a:endParaRPr lang="zh-CN" altLang="en-US"/>
          </a:p>
        </p:txBody>
      </p:sp>
    </p:spTree>
    <p:extLst>
      <p:ext uri="{BB962C8B-B14F-4D97-AF65-F5344CB8AC3E}">
        <p14:creationId xmlns:p14="http://schemas.microsoft.com/office/powerpoint/2010/main" val="135505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题目需要修改吗？</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3420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逻辑：不是单细胞测序的时候由于技术误差出现的</a:t>
            </a:r>
            <a:r>
              <a:rPr lang="en-US" altLang="zh-CN" dirty="0"/>
              <a:t>doublet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9786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不是测序误差 调整列的顺序 </a:t>
            </a:r>
            <a:r>
              <a:rPr lang="en-US" altLang="zh-CN" dirty="0" err="1"/>
              <a:t>doplet</a:t>
            </a:r>
            <a:r>
              <a:rPr lang="en-US" altLang="zh-CN" dirty="0"/>
              <a:t> based plate based</a:t>
            </a:r>
            <a:r>
              <a:rPr lang="zh-CN" altLang="en-US" dirty="0"/>
              <a:t>分开 实验室来源 时间</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467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格子合并 不是测序出错</a:t>
            </a:r>
            <a:r>
              <a:rPr lang="en-US" altLang="zh-CN" dirty="0">
                <a:sym typeface="Wingdings" panose="05000000000000000000" pitchFamily="2" charset="2"/>
              </a:rPr>
              <a:t></a:t>
            </a:r>
            <a:r>
              <a:rPr lang="zh-CN" altLang="en-US" dirty="0">
                <a:sym typeface="Wingdings" panose="05000000000000000000" pitchFamily="2" charset="2"/>
              </a:rPr>
              <a:t>也不是细胞融合</a:t>
            </a:r>
            <a:r>
              <a:rPr lang="en-US" altLang="zh-CN" dirty="0">
                <a:sym typeface="Wingdings" panose="05000000000000000000" pitchFamily="2" charset="2"/>
              </a:rPr>
              <a:t></a:t>
            </a:r>
            <a:r>
              <a:rPr lang="zh-CN" altLang="en-US" dirty="0">
                <a:sym typeface="Wingdings" panose="05000000000000000000" pitchFamily="2" charset="2"/>
              </a:rPr>
              <a:t>一群</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38680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受测序细胞数量的的影响还在评估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2640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然而由于技术的限制，我们无法从单个细胞中同时获得如此多的组学数据。但是我们通过对不同组学数据的整合来消除这个局限</a:t>
            </a:r>
            <a:endParaRPr lang="en-US" altLang="zh-CN" dirty="0"/>
          </a:p>
          <a:p>
            <a:endParaRPr lang="en-US" altLang="zh-CN" dirty="0"/>
          </a:p>
          <a:p>
            <a:r>
              <a:rPr lang="zh-CN" altLang="en-US" dirty="0"/>
              <a:t>超过了简单的</a:t>
            </a:r>
            <a:r>
              <a:rPr lang="en-US" altLang="zh-CN" dirty="0"/>
              <a:t>profiling</a:t>
            </a:r>
          </a:p>
          <a:p>
            <a:endParaRPr lang="en-US" altLang="zh-CN" dirty="0"/>
          </a:p>
          <a:p>
            <a:r>
              <a:rPr lang="en-US" altLang="zh-CN" dirty="0"/>
              <a:t>1</a:t>
            </a:r>
            <a:r>
              <a:rPr lang="zh-CN" altLang="en-US" dirty="0"/>
              <a:t>）调控网络 </a:t>
            </a:r>
            <a:r>
              <a:rPr lang="en-US" altLang="zh-CN" dirty="0"/>
              <a:t>——</a:t>
            </a:r>
            <a:r>
              <a:rPr lang="zh-CN" altLang="en-US" dirty="0"/>
              <a:t>特定的转录因子以及之间的关系，</a:t>
            </a:r>
            <a:r>
              <a:rPr lang="en-US" altLang="zh-CN" dirty="0"/>
              <a:t>controller </a:t>
            </a:r>
            <a:r>
              <a:rPr lang="zh-CN" altLang="en-US" dirty="0"/>
              <a:t> </a:t>
            </a:r>
            <a:endParaRPr lang="en-US" altLang="zh-CN" dirty="0"/>
          </a:p>
          <a:p>
            <a:r>
              <a:rPr lang="en-US" altLang="zh-CN" dirty="0"/>
              <a:t>2</a:t>
            </a:r>
            <a:r>
              <a:rPr lang="zh-CN" altLang="en-US" dirty="0"/>
              <a:t>）</a:t>
            </a:r>
            <a:r>
              <a:rPr lang="en-US" altLang="zh-CN" dirty="0"/>
              <a:t>surface marker </a:t>
            </a:r>
            <a:r>
              <a:rPr lang="zh-CN" altLang="en-US" dirty="0"/>
              <a:t>更好定义细胞类型的组合 </a:t>
            </a:r>
            <a:r>
              <a:rPr lang="en-US" altLang="zh-CN" dirty="0"/>
              <a:t>TCR and BCR</a:t>
            </a:r>
            <a:r>
              <a:rPr lang="zh-CN" altLang="en-US" dirty="0"/>
              <a:t>，与生物学功能相关的蛋白  </a:t>
            </a:r>
            <a:r>
              <a:rPr lang="en-US" altLang="zh-CN" dirty="0"/>
              <a:t>cell-cell interaction</a:t>
            </a:r>
            <a:r>
              <a:rPr lang="zh-CN" altLang="en-US" dirty="0"/>
              <a:t>的作用</a:t>
            </a:r>
            <a:endParaRPr lang="en-US" altLang="zh-CN" dirty="0"/>
          </a:p>
          <a:p>
            <a:r>
              <a:rPr lang="en-US" altLang="zh-CN" dirty="0"/>
              <a:t>3</a:t>
            </a:r>
            <a:r>
              <a:rPr lang="zh-CN" altLang="en-US" dirty="0"/>
              <a:t>）物种间分布的差异 如何变来的 </a:t>
            </a:r>
            <a:r>
              <a:rPr lang="en-US" altLang="zh-CN" dirty="0"/>
              <a:t>a) </a:t>
            </a:r>
            <a:r>
              <a:rPr lang="zh-CN" altLang="en-US" dirty="0"/>
              <a:t>小鼠里面和人里面</a:t>
            </a:r>
            <a:r>
              <a:rPr lang="en-US" altLang="zh-CN" dirty="0"/>
              <a:t>TLB</a:t>
            </a:r>
            <a:r>
              <a:rPr lang="zh-CN" altLang="en-US" dirty="0"/>
              <a:t>之间的系统性差异  可能的分子差异，人特殊的基因或者疾病  </a:t>
            </a:r>
            <a:r>
              <a:rPr lang="en-US" altLang="zh-CN" dirty="0"/>
              <a:t>b</a:t>
            </a:r>
            <a:r>
              <a:rPr lang="zh-CN" altLang="en-US" dirty="0"/>
              <a:t>）</a:t>
            </a:r>
            <a:r>
              <a:rPr lang="en-US" altLang="zh-CN" dirty="0"/>
              <a:t>marker </a:t>
            </a:r>
            <a:r>
              <a:rPr lang="zh-CN" altLang="en-US" dirty="0"/>
              <a:t>不对还是真的没有 用转录因子的组合再去</a:t>
            </a:r>
            <a:r>
              <a:rPr lang="en-US" altLang="zh-CN" dirty="0"/>
              <a:t>scan</a:t>
            </a:r>
            <a:r>
              <a:rPr lang="zh-CN" altLang="en-US" dirty="0"/>
              <a:t>数据</a:t>
            </a:r>
            <a:endParaRPr lang="en-US" altLang="zh-CN" dirty="0"/>
          </a:p>
          <a:p>
            <a:endParaRPr lang="en-US" altLang="zh-CN" dirty="0"/>
          </a:p>
          <a:p>
            <a:r>
              <a:rPr lang="zh-CN" altLang="en-US" dirty="0"/>
              <a:t>进一步的猜想，</a:t>
            </a:r>
            <a:r>
              <a:rPr lang="en-US" altLang="zh-CN" dirty="0"/>
              <a:t>ILC</a:t>
            </a:r>
            <a:r>
              <a:rPr lang="zh-CN" altLang="en-US" dirty="0"/>
              <a:t>相关，如何去证明或者证伪这个命题</a:t>
            </a:r>
            <a:endParaRPr lang="en-US" altLang="zh-CN" dirty="0"/>
          </a:p>
          <a:p>
            <a:endParaRPr lang="en-US" altLang="zh-CN" dirty="0"/>
          </a:p>
          <a:p>
            <a:r>
              <a:rPr lang="zh-CN" altLang="en-US" dirty="0"/>
              <a:t>明天的内容：重点强调一下有明确结果的事情</a:t>
            </a:r>
            <a:endParaRPr lang="en-US" altLang="zh-CN" dirty="0"/>
          </a:p>
          <a:p>
            <a:r>
              <a:rPr lang="en-US" altLang="zh-CN" dirty="0"/>
              <a:t>1</a:t>
            </a:r>
            <a:r>
              <a:rPr lang="zh-CN" altLang="en-US" dirty="0"/>
              <a:t>）回应上次的问题：</a:t>
            </a:r>
            <a:r>
              <a:rPr lang="en-US" altLang="zh-CN" dirty="0"/>
              <a:t>TCR and BCR</a:t>
            </a:r>
          </a:p>
          <a:p>
            <a:r>
              <a:rPr lang="en-US" altLang="zh-CN" dirty="0"/>
              <a:t>2</a:t>
            </a:r>
            <a:r>
              <a:rPr lang="zh-CN" altLang="en-US" dirty="0"/>
              <a:t>）</a:t>
            </a:r>
            <a:r>
              <a:rPr lang="en-US" altLang="zh-CN" dirty="0"/>
              <a:t>ID2 </a:t>
            </a:r>
            <a:r>
              <a:rPr lang="zh-CN" altLang="en-US" dirty="0"/>
              <a:t>可能是一个重要的事情，转录因子调控网络， 功能富集</a:t>
            </a:r>
            <a:r>
              <a:rPr lang="en-US" altLang="zh-CN" dirty="0"/>
              <a:t>——</a:t>
            </a:r>
            <a:r>
              <a:rPr lang="zh-CN" altLang="en-US" dirty="0"/>
              <a:t>对实验验证是否有帮助，</a:t>
            </a:r>
            <a:r>
              <a:rPr lang="en-US" altLang="zh-CN" dirty="0" err="1"/>
              <a:t>kncokin</a:t>
            </a:r>
            <a:r>
              <a:rPr lang="en-US" altLang="zh-CN" dirty="0"/>
              <a:t> </a:t>
            </a:r>
            <a:r>
              <a:rPr lang="zh-CN" altLang="en-US" dirty="0"/>
              <a:t>是否可行？</a:t>
            </a:r>
            <a:endParaRPr lang="en-US" altLang="zh-CN" dirty="0"/>
          </a:p>
          <a:p>
            <a:r>
              <a:rPr lang="en-US" altLang="zh-CN" dirty="0"/>
              <a:t>3) </a:t>
            </a:r>
            <a:r>
              <a:rPr lang="zh-CN" altLang="en-US" dirty="0"/>
              <a:t>数据集的扩展 自身免疫的相关补充 不是</a:t>
            </a:r>
            <a:r>
              <a:rPr lang="en-US" altLang="zh-CN" dirty="0"/>
              <a:t>unbiased——</a:t>
            </a:r>
            <a:r>
              <a:rPr lang="zh-CN" altLang="en-US" dirty="0"/>
              <a:t>提一下</a:t>
            </a:r>
            <a:endParaRPr lang="en-US" altLang="zh-CN" dirty="0"/>
          </a:p>
          <a:p>
            <a:r>
              <a:rPr lang="en-US" altLang="zh-CN" dirty="0"/>
              <a:t>4</a:t>
            </a:r>
            <a:r>
              <a:rPr lang="zh-CN" altLang="en-US" dirty="0"/>
              <a:t>）物种小鼠分布，用人中类似的</a:t>
            </a:r>
            <a:r>
              <a:rPr lang="en-US" altLang="zh-CN" dirty="0"/>
              <a:t>marker </a:t>
            </a:r>
            <a:r>
              <a:rPr lang="zh-CN" altLang="en-US" dirty="0"/>
              <a:t>再</a:t>
            </a:r>
            <a:r>
              <a:rPr lang="en-US" altLang="zh-CN" dirty="0"/>
              <a:t>GEO</a:t>
            </a:r>
            <a:r>
              <a:rPr lang="zh-CN" altLang="en-US" dirty="0"/>
              <a:t>数据中没有类似的数据 对实验的指导</a:t>
            </a:r>
            <a:r>
              <a:rPr lang="en-US" altLang="zh-CN" dirty="0"/>
              <a:t>——</a:t>
            </a:r>
            <a:r>
              <a:rPr lang="zh-CN" altLang="en-US" dirty="0"/>
              <a:t>小鼠是不是一个好的实验对象？</a:t>
            </a:r>
            <a:endParaRPr lang="en-US" altLang="zh-CN" dirty="0"/>
          </a:p>
          <a:p>
            <a:r>
              <a:rPr lang="en-US" altLang="zh-CN" dirty="0"/>
              <a:t>NOTE</a:t>
            </a:r>
            <a:r>
              <a:rPr lang="zh-CN" altLang="en-US" dirty="0"/>
              <a:t>：倒过来说，先说在小鼠中没有，然后说在人中分析的结果，最后说一下自身免疫病的事情</a:t>
            </a:r>
            <a:endParaRPr lang="en-US" altLang="zh-CN" dirty="0"/>
          </a:p>
          <a:p>
            <a:r>
              <a:rPr lang="zh-CN" altLang="en-US" dirty="0"/>
              <a:t>可选：</a:t>
            </a:r>
            <a:r>
              <a:rPr lang="en-US" altLang="zh-CN" dirty="0"/>
              <a:t>ILC</a:t>
            </a:r>
            <a:r>
              <a:rPr lang="zh-CN" altLang="en-US" dirty="0"/>
              <a:t>的问题</a:t>
            </a:r>
            <a:endParaRPr lang="en-US" altLang="zh-CN" dirty="0"/>
          </a:p>
          <a:p>
            <a:endParaRPr lang="en-US" altLang="zh-CN" dirty="0"/>
          </a:p>
          <a:p>
            <a:r>
              <a:rPr lang="zh-CN" altLang="en-US" dirty="0"/>
              <a:t>实验方面：对实验的需求</a:t>
            </a:r>
            <a:r>
              <a:rPr lang="en-US" altLang="zh-CN" dirty="0"/>
              <a:t>——</a:t>
            </a:r>
            <a:r>
              <a:rPr lang="zh-CN" altLang="en-US" dirty="0"/>
              <a:t>时间的问题，</a:t>
            </a:r>
            <a:r>
              <a:rPr lang="en-US" altLang="zh-CN" dirty="0"/>
              <a:t>slides</a:t>
            </a:r>
            <a:r>
              <a:rPr lang="zh-CN" altLang="en-US" dirty="0"/>
              <a:t>，周期长，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Calibri" panose="020F0502020204030204"/>
                <a:ea typeface="等线" panose="02010600030101010101" pitchFamily="2" charset="-122"/>
              </a:rPr>
              <a:t>Systematical survey of single cell RNA sequencing data pinpoints a not well-known cell type which we name it TLB(T-liked B cell) possibly with subtypes</a:t>
            </a:r>
            <a:endParaRPr lang="zh-CN" altLang="en-US" dirty="0">
              <a:solidFill>
                <a:prstClr val="black"/>
              </a:solidFill>
              <a:latin typeface="Calibri" panose="020F0502020204030204"/>
              <a:ea typeface="等线" panose="02010600030101010101" pitchFamily="2" charset="-122"/>
            </a:endParaRP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29906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这个图片之后会替换，但是现在来不及了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667993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先说结论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64370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是否需要加上对每个组学的介绍</a:t>
            </a:r>
            <a:endParaRPr lang="en-US" altLang="zh-CN" dirty="0"/>
          </a:p>
          <a:p>
            <a:r>
              <a:rPr lang="en-US" altLang="zh-CN" dirty="0"/>
              <a:t>ATAC</a:t>
            </a:r>
            <a:r>
              <a:rPr lang="zh-CN" altLang="en-US" dirty="0"/>
              <a:t>中的</a:t>
            </a:r>
            <a:r>
              <a:rPr lang="en-US" altLang="zh-CN" dirty="0"/>
              <a:t>dropout</a:t>
            </a:r>
            <a:r>
              <a:rPr lang="zh-CN" altLang="en-US" dirty="0"/>
              <a:t>的影响更大一点</a:t>
            </a:r>
            <a:endParaRPr lang="en-US" altLang="zh-CN" dirty="0"/>
          </a:p>
          <a:p>
            <a:r>
              <a:rPr lang="en-US" altLang="zh-CN" dirty="0"/>
              <a:t>ATAC-seq</a:t>
            </a:r>
            <a:r>
              <a:rPr lang="zh-CN" altLang="en-US" dirty="0"/>
              <a:t>的作用主要是补充转录因子的表达量数据，因为在</a:t>
            </a:r>
            <a:r>
              <a:rPr lang="en-US" altLang="zh-CN" dirty="0" err="1"/>
              <a:t>scRNAs</a:t>
            </a:r>
            <a:r>
              <a:rPr lang="en-US" altLang="zh-CN" dirty="0"/>
              <a:t>-seq</a:t>
            </a:r>
            <a:r>
              <a:rPr lang="zh-CN" altLang="en-US" dirty="0"/>
              <a:t>中</a:t>
            </a:r>
            <a:r>
              <a:rPr lang="en-US" altLang="zh-CN" dirty="0"/>
              <a:t>TF</a:t>
            </a:r>
            <a:r>
              <a:rPr lang="zh-CN" altLang="en-US" dirty="0"/>
              <a:t>的表达量往往很低</a:t>
            </a:r>
            <a:endParaRPr lang="en-US" altLang="zh-CN" dirty="0"/>
          </a:p>
          <a:p>
            <a:r>
              <a:rPr lang="zh-CN" altLang="en-US" dirty="0"/>
              <a:t>但是转录区域开放并不一定代表能表达</a:t>
            </a:r>
            <a:endParaRPr lang="en-US" altLang="zh-CN" dirty="0"/>
          </a:p>
          <a:p>
            <a:r>
              <a:rPr lang="zh-CN" altLang="en-US" dirty="0"/>
              <a:t>全体的</a:t>
            </a:r>
            <a:r>
              <a:rPr lang="en-US" altLang="zh-CN" dirty="0" err="1"/>
              <a:t>pbmc</a:t>
            </a:r>
            <a:r>
              <a:rPr lang="zh-CN" altLang="en-US" dirty="0"/>
              <a:t>数据 </a:t>
            </a:r>
            <a:r>
              <a:rPr lang="zh-CN" altLang="en-US" b="1" dirty="0"/>
              <a:t>补充一张图片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656882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a:t>
            </a:r>
            <a:r>
              <a:rPr lang="en-US" altLang="zh-CN" dirty="0"/>
              <a:t>ATAC-seq</a:t>
            </a:r>
            <a:r>
              <a:rPr lang="zh-CN" altLang="en-US" dirty="0"/>
              <a:t>也嫩可视化关键位点的染色质可接近性，注意要加上</a:t>
            </a:r>
            <a:r>
              <a:rPr lang="en-US" altLang="zh-CN" dirty="0"/>
              <a:t>T cell</a:t>
            </a:r>
            <a:r>
              <a:rPr lang="zh-CN" altLang="en-US" dirty="0"/>
              <a:t>一起比较，最好能加上</a:t>
            </a:r>
            <a:r>
              <a:rPr lang="en-US" altLang="zh-CN" dirty="0"/>
              <a:t>NK</a:t>
            </a:r>
            <a:r>
              <a:rPr lang="zh-CN" altLang="en-US" dirty="0"/>
              <a:t>细胞，</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107995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简单介绍一下</a:t>
            </a:r>
            <a:r>
              <a:rPr lang="en-US" altLang="zh-CN" dirty="0"/>
              <a:t>SCENIC</a:t>
            </a:r>
            <a:r>
              <a:rPr lang="zh-CN" altLang="en-US" dirty="0"/>
              <a:t>的原理，基于随机森林找到共表达，</a:t>
            </a:r>
            <a:r>
              <a:rPr lang="en-US" altLang="zh-CN" dirty="0"/>
              <a:t>motif</a:t>
            </a:r>
            <a:r>
              <a:rPr lang="zh-CN" altLang="en-US" dirty="0"/>
              <a:t>富集来剪枝 </a:t>
            </a:r>
            <a:r>
              <a:rPr lang="en-US" altLang="zh-CN" dirty="0"/>
              <a:t>AUC </a:t>
            </a:r>
            <a:r>
              <a:rPr lang="zh-CN" altLang="en-US" dirty="0"/>
              <a:t>得到每个</a:t>
            </a:r>
            <a:r>
              <a:rPr lang="en-US" altLang="zh-CN" dirty="0"/>
              <a:t>cluster</a:t>
            </a:r>
            <a:r>
              <a:rPr lang="zh-CN" altLang="en-US" dirty="0"/>
              <a:t>的打分 </a:t>
            </a:r>
            <a:r>
              <a:rPr lang="en-US" altLang="zh-CN" dirty="0"/>
              <a:t>ID2</a:t>
            </a:r>
          </a:p>
          <a:p>
            <a:endParaRPr lang="en-US" altLang="zh-CN" dirty="0"/>
          </a:p>
          <a:p>
            <a:r>
              <a:rPr lang="zh-CN" altLang="en-US" dirty="0"/>
              <a:t>需要加入</a:t>
            </a:r>
            <a:r>
              <a:rPr lang="en-US" altLang="zh-CN" dirty="0"/>
              <a:t>ILC</a:t>
            </a:r>
            <a:r>
              <a:rPr lang="zh-CN" altLang="en-US" dirty="0"/>
              <a:t>中的关键转录因子来对比（</a:t>
            </a:r>
            <a:r>
              <a:rPr lang="en-US" altLang="zh-CN" dirty="0"/>
              <a:t>RORA</a:t>
            </a:r>
            <a:r>
              <a:rPr lang="zh-CN" altLang="en-US" dirty="0"/>
              <a:t>）</a:t>
            </a:r>
            <a:r>
              <a:rPr lang="en-US" altLang="zh-CN" dirty="0"/>
              <a:t>,</a:t>
            </a:r>
            <a:r>
              <a:rPr lang="zh-CN" altLang="en-US" dirty="0"/>
              <a:t>但是这个对比也仅仅是相对于</a:t>
            </a:r>
            <a:r>
              <a:rPr lang="en-US" altLang="zh-CN" dirty="0"/>
              <a:t>B cell</a:t>
            </a:r>
            <a:r>
              <a:rPr lang="zh-CN" altLang="en-US" dirty="0"/>
              <a:t>的</a:t>
            </a:r>
            <a:endParaRPr lang="en-US" altLang="zh-CN" dirty="0"/>
          </a:p>
          <a:p>
            <a:endParaRPr lang="en-US" altLang="zh-CN" b="1" dirty="0"/>
          </a:p>
          <a:p>
            <a:r>
              <a:rPr lang="zh-CN" altLang="en-US" b="1" dirty="0"/>
              <a:t>补充一张图 三个圆圈</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174149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在之前大量的研究中，人们对造血系统的分化有了清洗的了解，</a:t>
            </a:r>
            <a:r>
              <a:rPr lang="en-US" altLang="zh-CN" dirty="0"/>
              <a:t>B cell</a:t>
            </a:r>
            <a:r>
              <a:rPr lang="zh-CN" altLang="en-US" dirty="0"/>
              <a:t>作为适应性淋巴细胞中的一个重要分支，在机体维持自身稳态和对抗疾病或者外物入侵中发挥着独特而关键的作用。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530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需要通过表面蛋白来说明</a:t>
            </a:r>
            <a:r>
              <a:rPr lang="en-US" altLang="zh-CN" dirty="0"/>
              <a:t>TLB_MEM</a:t>
            </a:r>
            <a:r>
              <a:rPr lang="zh-CN" altLang="en-US" dirty="0"/>
              <a:t>和</a:t>
            </a:r>
            <a:r>
              <a:rPr lang="en-US" altLang="zh-CN" dirty="0"/>
              <a:t>TLB_mem2</a:t>
            </a:r>
            <a:r>
              <a:rPr lang="zh-CN" altLang="en-US" dirty="0"/>
              <a:t>的区别</a:t>
            </a:r>
            <a:endParaRPr lang="en-US" altLang="zh-CN" dirty="0"/>
          </a:p>
          <a:p>
            <a:r>
              <a:rPr lang="en-US" altLang="zh-CN" dirty="0"/>
              <a:t>P</a:t>
            </a:r>
            <a:r>
              <a:rPr lang="zh-CN" altLang="en-US" dirty="0"/>
              <a:t>均小于</a:t>
            </a:r>
            <a:r>
              <a:rPr lang="en-US" altLang="zh-CN" dirty="0"/>
              <a:t>0.05</a:t>
            </a:r>
            <a:endParaRPr lang="zh-CN" altLang="en-US" dirty="0"/>
          </a:p>
        </p:txBody>
      </p:sp>
      <p:sp>
        <p:nvSpPr>
          <p:cNvPr id="4" name="灯片编号占位符 3"/>
          <p:cNvSpPr>
            <a:spLocks noGrp="1"/>
          </p:cNvSpPr>
          <p:nvPr>
            <p:ph type="sldNum" sz="quarter" idx="5"/>
          </p:nvPr>
        </p:nvSpPr>
        <p:spPr/>
        <p:txBody>
          <a:bodyPr/>
          <a:lstStyle/>
          <a:p>
            <a:fld id="{5CCFE5B8-F87B-4325-BBCF-6D9A0728B71E}" type="slidenum">
              <a:rPr lang="en-US" smtClean="0"/>
              <a:t>20</a:t>
            </a:fld>
            <a:endParaRPr lang="en-US"/>
          </a:p>
        </p:txBody>
      </p:sp>
    </p:spTree>
    <p:extLst>
      <p:ext uri="{BB962C8B-B14F-4D97-AF65-F5344CB8AC3E}">
        <p14:creationId xmlns:p14="http://schemas.microsoft.com/office/powerpoint/2010/main" val="578509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外圈是什么</a:t>
            </a:r>
            <a:r>
              <a:rPr lang="en-US" altLang="zh-CN" dirty="0"/>
              <a:t>  2)</a:t>
            </a:r>
            <a:r>
              <a:rPr lang="zh-CN" altLang="en-US" dirty="0"/>
              <a:t>里圈是什么</a:t>
            </a:r>
            <a:r>
              <a:rPr lang="en-US" altLang="zh-CN" dirty="0"/>
              <a:t> 3)</a:t>
            </a:r>
            <a:r>
              <a:rPr lang="zh-CN" altLang="en-US" dirty="0"/>
              <a:t>从</a:t>
            </a:r>
            <a:r>
              <a:rPr lang="en-US" altLang="zh-CN" dirty="0"/>
              <a:t>A</a:t>
            </a:r>
            <a:r>
              <a:rPr lang="zh-CN" altLang="en-US" dirty="0"/>
              <a:t>指到</a:t>
            </a:r>
            <a:r>
              <a:rPr lang="en-US" altLang="zh-CN" dirty="0"/>
              <a:t>B</a:t>
            </a:r>
            <a:r>
              <a:rPr lang="zh-CN" altLang="en-US" dirty="0"/>
              <a:t>的箭头是啥意思</a:t>
            </a:r>
            <a:r>
              <a:rPr lang="en-US" altLang="zh-CN" dirty="0"/>
              <a:t>  4)</a:t>
            </a:r>
            <a:r>
              <a:rPr lang="zh-CN" altLang="en-US" dirty="0"/>
              <a:t>粗细是啥意思</a:t>
            </a:r>
            <a:r>
              <a:rPr lang="en-US" altLang="zh-CN" dirty="0"/>
              <a:t> 5)</a:t>
            </a:r>
            <a:r>
              <a:rPr lang="zh-CN" altLang="en-US" dirty="0"/>
              <a:t>把</a:t>
            </a:r>
            <a:r>
              <a:rPr lang="en-US" altLang="zh-CN" dirty="0"/>
              <a:t>TLB</a:t>
            </a:r>
            <a:r>
              <a:rPr lang="zh-CN" altLang="en-US" dirty="0"/>
              <a:t>的位置高亮一下</a:t>
            </a:r>
            <a:endParaRPr lang="en-US" altLang="zh-CN" dirty="0"/>
          </a:p>
          <a:p>
            <a:r>
              <a:rPr lang="zh-CN" altLang="en-US" dirty="0"/>
              <a:t>强调</a:t>
            </a:r>
            <a:r>
              <a:rPr lang="en-US" altLang="zh-CN" dirty="0"/>
              <a:t>checkpoint</a:t>
            </a:r>
            <a:r>
              <a:rPr lang="zh-CN" altLang="en-US" dirty="0"/>
              <a:t>有</a:t>
            </a:r>
            <a:r>
              <a:rPr lang="en-US" altLang="zh-CN" dirty="0"/>
              <a:t>immune checkpoint</a:t>
            </a:r>
          </a:p>
          <a:p>
            <a:r>
              <a:rPr lang="en-US" altLang="zh-CN" dirty="0"/>
              <a:t>Other</a:t>
            </a:r>
            <a:r>
              <a:rPr lang="zh-CN" altLang="en-US" dirty="0"/>
              <a:t>是什么（主要强调是否可能有免疫相关的东西）</a:t>
            </a:r>
          </a:p>
          <a:p>
            <a:endParaRPr lang="en-US" altLang="zh-CN" dirty="0"/>
          </a:p>
          <a:p>
            <a:r>
              <a:rPr lang="zh-CN" altLang="en-US" dirty="0"/>
              <a:t>我们只是发现了</a:t>
            </a:r>
            <a:r>
              <a:rPr lang="en-US" altLang="zh-CN" dirty="0"/>
              <a:t>TLB</a:t>
            </a:r>
            <a:r>
              <a:rPr lang="zh-CN" altLang="en-US" dirty="0"/>
              <a:t>和</a:t>
            </a:r>
            <a:r>
              <a:rPr lang="en-US" altLang="zh-CN" dirty="0"/>
              <a:t>B cell</a:t>
            </a:r>
            <a:r>
              <a:rPr lang="zh-CN" altLang="en-US" dirty="0"/>
              <a:t>，</a:t>
            </a:r>
            <a:r>
              <a:rPr lang="en-US" altLang="zh-CN" dirty="0"/>
              <a:t>T cell</a:t>
            </a:r>
            <a:r>
              <a:rPr lang="zh-CN" altLang="en-US" dirty="0"/>
              <a:t>共享了一些信号通路，由于缺乏免疫学的知识和敏感度，不知道哪些信号通路是</a:t>
            </a:r>
            <a:r>
              <a:rPr lang="en-US" altLang="zh-CN" dirty="0"/>
              <a:t>make sense</a:t>
            </a:r>
            <a:r>
              <a:rPr lang="zh-CN" altLang="en-US" dirty="0"/>
              <a:t>的，还有一些没有可视化出来（太多了）</a:t>
            </a:r>
            <a:endParaRPr lang="en-US" altLang="zh-CN" dirty="0"/>
          </a:p>
          <a:p>
            <a:r>
              <a:rPr lang="zh-CN" altLang="en-US" dirty="0"/>
              <a:t>胡老师这边能不能提出一些他们认为非常感兴趣或者是关键的通路</a:t>
            </a:r>
            <a:r>
              <a:rPr lang="en-US" altLang="zh-CN" dirty="0"/>
              <a:t>/</a:t>
            </a:r>
            <a:r>
              <a:rPr lang="zh-CN" altLang="en-US" dirty="0"/>
              <a:t>受配体让我们又重点的去研究</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601039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22977</a:t>
            </a:r>
            <a:endParaRPr lang="zh-CN" altLang="en-US" dirty="0"/>
          </a:p>
        </p:txBody>
      </p:sp>
      <p:sp>
        <p:nvSpPr>
          <p:cNvPr id="4" name="灯片编号占位符 3"/>
          <p:cNvSpPr>
            <a:spLocks noGrp="1"/>
          </p:cNvSpPr>
          <p:nvPr>
            <p:ph type="sldNum" sz="quarter" idx="5"/>
          </p:nvPr>
        </p:nvSpPr>
        <p:spPr/>
        <p:txBody>
          <a:bodyPr/>
          <a:lstStyle/>
          <a:p>
            <a:fld id="{1D9E7A7A-0D10-4C8A-BAF5-B20C452053FC}" type="slidenum">
              <a:rPr lang="zh-CN" altLang="en-US" smtClean="0"/>
              <a:t>24</a:t>
            </a:fld>
            <a:endParaRPr lang="zh-CN" altLang="en-US"/>
          </a:p>
        </p:txBody>
      </p:sp>
    </p:spTree>
    <p:extLst>
      <p:ext uri="{BB962C8B-B14F-4D97-AF65-F5344CB8AC3E}">
        <p14:creationId xmlns:p14="http://schemas.microsoft.com/office/powerpoint/2010/main" val="1776266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现在暂时没有对每个病人的细胞类型的比例和动态变化进行分析，因为不同患者之间细胞数目差异过大，分析的结果可能不准确</a:t>
            </a:r>
          </a:p>
        </p:txBody>
      </p:sp>
      <p:sp>
        <p:nvSpPr>
          <p:cNvPr id="4" name="灯片编号占位符 3"/>
          <p:cNvSpPr>
            <a:spLocks noGrp="1"/>
          </p:cNvSpPr>
          <p:nvPr>
            <p:ph type="sldNum" sz="quarter" idx="5"/>
          </p:nvPr>
        </p:nvSpPr>
        <p:spPr/>
        <p:txBody>
          <a:bodyPr/>
          <a:lstStyle/>
          <a:p>
            <a:fld id="{1D9E7A7A-0D10-4C8A-BAF5-B20C452053FC}" type="slidenum">
              <a:rPr lang="zh-CN" altLang="en-US" smtClean="0"/>
              <a:t>25</a:t>
            </a:fld>
            <a:endParaRPr lang="zh-CN" altLang="en-US"/>
          </a:p>
        </p:txBody>
      </p:sp>
    </p:spTree>
    <p:extLst>
      <p:ext uri="{BB962C8B-B14F-4D97-AF65-F5344CB8AC3E}">
        <p14:creationId xmlns:p14="http://schemas.microsoft.com/office/powerpoint/2010/main" val="694287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治疗前后直接看</a:t>
            </a:r>
            <a:r>
              <a:rPr lang="en-US" altLang="zh-CN" dirty="0"/>
              <a:t>sample level</a:t>
            </a:r>
            <a:r>
              <a:rPr lang="zh-CN" altLang="en-US" dirty="0"/>
              <a:t>就可以了，因为只有一个患者的数据</a:t>
            </a:r>
          </a:p>
        </p:txBody>
      </p:sp>
      <p:sp>
        <p:nvSpPr>
          <p:cNvPr id="4" name="灯片编号占位符 3"/>
          <p:cNvSpPr>
            <a:spLocks noGrp="1"/>
          </p:cNvSpPr>
          <p:nvPr>
            <p:ph type="sldNum" sz="quarter" idx="5"/>
          </p:nvPr>
        </p:nvSpPr>
        <p:spPr/>
        <p:txBody>
          <a:bodyPr/>
          <a:lstStyle/>
          <a:p>
            <a:fld id="{1D9E7A7A-0D10-4C8A-BAF5-B20C452053FC}" type="slidenum">
              <a:rPr lang="zh-CN" altLang="en-US" smtClean="0"/>
              <a:t>26</a:t>
            </a:fld>
            <a:endParaRPr lang="zh-CN" altLang="en-US"/>
          </a:p>
        </p:txBody>
      </p:sp>
    </p:spTree>
    <p:extLst>
      <p:ext uri="{BB962C8B-B14F-4D97-AF65-F5344CB8AC3E}">
        <p14:creationId xmlns:p14="http://schemas.microsoft.com/office/powerpoint/2010/main" val="4219790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00000"/>
                </a:solidFill>
                <a:effectLst/>
                <a:latin typeface="arial" panose="020B0604020202020204" pitchFamily="34" charset="0"/>
              </a:rPr>
              <a:t>The Role Of B Cells in Lupus Pathogenesis : https://www.ncbi.nlm.nih.gov/pmc/articles/PMC2835836/</a:t>
            </a:r>
          </a:p>
          <a:p>
            <a:endParaRPr lang="zh-CN" altLang="en-US" dirty="0"/>
          </a:p>
        </p:txBody>
      </p:sp>
      <p:sp>
        <p:nvSpPr>
          <p:cNvPr id="4" name="灯片编号占位符 3"/>
          <p:cNvSpPr>
            <a:spLocks noGrp="1"/>
          </p:cNvSpPr>
          <p:nvPr>
            <p:ph type="sldNum" sz="quarter" idx="5"/>
          </p:nvPr>
        </p:nvSpPr>
        <p:spPr/>
        <p:txBody>
          <a:bodyPr/>
          <a:lstStyle/>
          <a:p>
            <a:fld id="{1D9E7A7A-0D10-4C8A-BAF5-B20C452053FC}" type="slidenum">
              <a:rPr lang="zh-CN" altLang="en-US" smtClean="0"/>
              <a:t>27</a:t>
            </a:fld>
            <a:endParaRPr lang="zh-CN" altLang="en-US"/>
          </a:p>
        </p:txBody>
      </p:sp>
    </p:spTree>
    <p:extLst>
      <p:ext uri="{BB962C8B-B14F-4D97-AF65-F5344CB8AC3E}">
        <p14:creationId xmlns:p14="http://schemas.microsoft.com/office/powerpoint/2010/main" val="69851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00000"/>
                </a:solidFill>
                <a:effectLst/>
                <a:latin typeface="arial" panose="020B0604020202020204" pitchFamily="34" charset="0"/>
              </a:rPr>
              <a:t>The Role Of B Cells in Lupus Pathogenesis : https://www.ncbi.nlm.nih.gov/pmc/articles/PMC2835836/</a:t>
            </a:r>
          </a:p>
          <a:p>
            <a:r>
              <a:rPr lang="zh-CN" altLang="en-US" dirty="0"/>
              <a:t>没有浆细胞的分析，因为</a:t>
            </a:r>
            <a:r>
              <a:rPr lang="en-US" altLang="zh-CN" dirty="0"/>
              <a:t>5</a:t>
            </a:r>
            <a:r>
              <a:rPr lang="zh-CN" altLang="en-US" dirty="0"/>
              <a:t>个患者加到一起只有不到</a:t>
            </a:r>
            <a:r>
              <a:rPr lang="en-US" altLang="zh-CN" dirty="0"/>
              <a:t>100</a:t>
            </a:r>
            <a:r>
              <a:rPr lang="zh-CN" altLang="en-US" dirty="0"/>
              <a:t>个浆细胞的数据</a:t>
            </a:r>
          </a:p>
        </p:txBody>
      </p:sp>
      <p:sp>
        <p:nvSpPr>
          <p:cNvPr id="4" name="灯片编号占位符 3"/>
          <p:cNvSpPr>
            <a:spLocks noGrp="1"/>
          </p:cNvSpPr>
          <p:nvPr>
            <p:ph type="sldNum" sz="quarter" idx="5"/>
          </p:nvPr>
        </p:nvSpPr>
        <p:spPr/>
        <p:txBody>
          <a:bodyPr/>
          <a:lstStyle/>
          <a:p>
            <a:fld id="{1D9E7A7A-0D10-4C8A-BAF5-B20C452053FC}" type="slidenum">
              <a:rPr lang="zh-CN" altLang="en-US" smtClean="0"/>
              <a:t>28</a:t>
            </a:fld>
            <a:endParaRPr lang="zh-CN" altLang="en-US"/>
          </a:p>
        </p:txBody>
      </p:sp>
    </p:spTree>
    <p:extLst>
      <p:ext uri="{BB962C8B-B14F-4D97-AF65-F5344CB8AC3E}">
        <p14:creationId xmlns:p14="http://schemas.microsoft.com/office/powerpoint/2010/main" val="2505211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00000"/>
                </a:solidFill>
                <a:effectLst/>
                <a:latin typeface="arial" panose="020B0604020202020204" pitchFamily="34" charset="0"/>
              </a:rPr>
              <a:t>The Role Of B Cells in Lupus Pathogenesis : https://www.ncbi.nlm.nih.gov/pmc/articles/PMC2835836/</a:t>
            </a:r>
          </a:p>
          <a:p>
            <a:endParaRPr lang="zh-CN" altLang="en-US" dirty="0"/>
          </a:p>
        </p:txBody>
      </p:sp>
      <p:sp>
        <p:nvSpPr>
          <p:cNvPr id="4" name="灯片编号占位符 3"/>
          <p:cNvSpPr>
            <a:spLocks noGrp="1"/>
          </p:cNvSpPr>
          <p:nvPr>
            <p:ph type="sldNum" sz="quarter" idx="5"/>
          </p:nvPr>
        </p:nvSpPr>
        <p:spPr/>
        <p:txBody>
          <a:bodyPr/>
          <a:lstStyle/>
          <a:p>
            <a:fld id="{1D9E7A7A-0D10-4C8A-BAF5-B20C452053FC}" type="slidenum">
              <a:rPr lang="zh-CN" altLang="en-US" smtClean="0"/>
              <a:t>30</a:t>
            </a:fld>
            <a:endParaRPr lang="zh-CN" altLang="en-US"/>
          </a:p>
        </p:txBody>
      </p:sp>
    </p:spTree>
    <p:extLst>
      <p:ext uri="{BB962C8B-B14F-4D97-AF65-F5344CB8AC3E}">
        <p14:creationId xmlns:p14="http://schemas.microsoft.com/office/powerpoint/2010/main" val="751269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00000"/>
                </a:solidFill>
                <a:effectLst/>
                <a:latin typeface="arial" panose="020B0604020202020204" pitchFamily="34" charset="0"/>
              </a:rPr>
              <a:t>The Role Of B Cells in Lupus Pathogenesis : https://www.ncbi.nlm.nih.gov/pmc/articles/PMC2835836/</a:t>
            </a:r>
          </a:p>
          <a:p>
            <a:endParaRPr lang="zh-CN" altLang="en-US" dirty="0"/>
          </a:p>
        </p:txBody>
      </p:sp>
      <p:sp>
        <p:nvSpPr>
          <p:cNvPr id="4" name="灯片编号占位符 3"/>
          <p:cNvSpPr>
            <a:spLocks noGrp="1"/>
          </p:cNvSpPr>
          <p:nvPr>
            <p:ph type="sldNum" sz="quarter" idx="5"/>
          </p:nvPr>
        </p:nvSpPr>
        <p:spPr/>
        <p:txBody>
          <a:bodyPr/>
          <a:lstStyle/>
          <a:p>
            <a:fld id="{1D9E7A7A-0D10-4C8A-BAF5-B20C452053FC}" type="slidenum">
              <a:rPr lang="zh-CN" altLang="en-US" smtClean="0"/>
              <a:t>31</a:t>
            </a:fld>
            <a:endParaRPr lang="zh-CN" altLang="en-US"/>
          </a:p>
        </p:txBody>
      </p:sp>
    </p:spTree>
    <p:extLst>
      <p:ext uri="{BB962C8B-B14F-4D97-AF65-F5344CB8AC3E}">
        <p14:creationId xmlns:p14="http://schemas.microsoft.com/office/powerpoint/2010/main" val="2078347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00000"/>
                </a:solidFill>
                <a:effectLst/>
                <a:latin typeface="arial" panose="020B0604020202020204" pitchFamily="34" charset="0"/>
              </a:rPr>
              <a:t>The Role Of B Cells in Lupus Pathogenesis : https://www.ncbi.nlm.nih.gov/pmc/articles/PMC2835836/</a:t>
            </a:r>
          </a:p>
          <a:p>
            <a:endParaRPr lang="zh-CN" altLang="en-US" dirty="0"/>
          </a:p>
        </p:txBody>
      </p:sp>
      <p:sp>
        <p:nvSpPr>
          <p:cNvPr id="4" name="灯片编号占位符 3"/>
          <p:cNvSpPr>
            <a:spLocks noGrp="1"/>
          </p:cNvSpPr>
          <p:nvPr>
            <p:ph type="sldNum" sz="quarter" idx="5"/>
          </p:nvPr>
        </p:nvSpPr>
        <p:spPr/>
        <p:txBody>
          <a:bodyPr/>
          <a:lstStyle/>
          <a:p>
            <a:fld id="{1D9E7A7A-0D10-4C8A-BAF5-B20C452053FC}" type="slidenum">
              <a:rPr lang="zh-CN" altLang="en-US" smtClean="0"/>
              <a:t>32</a:t>
            </a:fld>
            <a:endParaRPr lang="zh-CN" altLang="en-US"/>
          </a:p>
        </p:txBody>
      </p:sp>
    </p:spTree>
    <p:extLst>
      <p:ext uri="{BB962C8B-B14F-4D97-AF65-F5344CB8AC3E}">
        <p14:creationId xmlns:p14="http://schemas.microsoft.com/office/powerpoint/2010/main" val="2056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B cell</a:t>
            </a:r>
            <a:r>
              <a:rPr lang="zh-CN" altLang="en-US" dirty="0"/>
              <a:t>最特异性发挥作用的方式就是分泌抗体，并且应对不同需求分泌各种亚型的</a:t>
            </a:r>
            <a:endParaRPr lang="en-US" altLang="zh-CN" dirty="0"/>
          </a:p>
          <a:p>
            <a:r>
              <a:rPr lang="zh-CN" altLang="en-US" dirty="0"/>
              <a:t>此外，作为免疫系统的重要成员，</a:t>
            </a:r>
            <a:r>
              <a:rPr lang="en-US" altLang="zh-CN" dirty="0"/>
              <a:t>B cell</a:t>
            </a:r>
            <a:r>
              <a:rPr lang="zh-CN" altLang="en-US" dirty="0"/>
              <a:t>的细胞作用也绝对不可小视，例如</a:t>
            </a:r>
            <a:r>
              <a:rPr lang="en-US" altLang="zh-CN" dirty="0"/>
              <a:t>APC</a:t>
            </a:r>
            <a:r>
              <a:rPr lang="zh-CN" altLang="en-US" dirty="0"/>
              <a:t>细胞，与</a:t>
            </a:r>
            <a:r>
              <a:rPr lang="en-US" altLang="zh-CN" dirty="0"/>
              <a:t>T </a:t>
            </a:r>
            <a:r>
              <a:rPr lang="zh-CN" altLang="en-US" dirty="0"/>
              <a:t>细胞之间的相互激活</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675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BCR </a:t>
            </a:r>
            <a:r>
              <a:rPr lang="zh-CN" altLang="en-US" dirty="0"/>
              <a:t>分布，但是是基于一个病人的数据，所以可能缺乏统计效力，良好的实验设计</a:t>
            </a:r>
            <a:endParaRPr lang="en-US" altLang="zh-CN" dirty="0"/>
          </a:p>
          <a:p>
            <a:r>
              <a:rPr lang="zh-CN" altLang="en-US" dirty="0"/>
              <a:t>（是否需要补充背景知识）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043869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测序质量略低是因为还有</a:t>
            </a:r>
            <a:r>
              <a:rPr lang="en-US" altLang="zh-CN" dirty="0"/>
              <a:t>cite-seq</a:t>
            </a:r>
            <a:r>
              <a:rPr lang="zh-CN" altLang="en-US" dirty="0"/>
              <a:t>的数据，也就是说</a:t>
            </a:r>
            <a:r>
              <a:rPr lang="en-US" altLang="zh-CN" dirty="0"/>
              <a:t>3</a:t>
            </a:r>
            <a:r>
              <a:rPr lang="zh-CN" altLang="en-US" dirty="0"/>
              <a:t>个组学</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861930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测序质量略低是因为还有</a:t>
            </a:r>
            <a:r>
              <a:rPr lang="en-US" altLang="zh-CN" dirty="0"/>
              <a:t>cite-seq</a:t>
            </a:r>
            <a:r>
              <a:rPr lang="zh-CN" altLang="en-US" dirty="0"/>
              <a:t>的数据，也就是说</a:t>
            </a:r>
            <a:r>
              <a:rPr lang="en-US" altLang="zh-CN" dirty="0"/>
              <a:t>3</a:t>
            </a:r>
            <a:r>
              <a:rPr lang="zh-CN" altLang="en-US" dirty="0"/>
              <a:t>个组学</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296438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一件非常有趣的事情是</a:t>
            </a:r>
            <a:r>
              <a:rPr lang="en-US" altLang="zh-CN" dirty="0"/>
              <a:t>3</a:t>
            </a:r>
            <a:r>
              <a:rPr lang="zh-CN" altLang="en-US" dirty="0"/>
              <a:t>种</a:t>
            </a:r>
            <a:r>
              <a:rPr lang="en-US" altLang="zh-CN" dirty="0"/>
              <a:t>TLB</a:t>
            </a:r>
            <a:r>
              <a:rPr lang="zh-CN" altLang="en-US" dirty="0"/>
              <a:t>亚型在</a:t>
            </a:r>
            <a:r>
              <a:rPr lang="en-US" altLang="zh-CN" dirty="0"/>
              <a:t>TCR </a:t>
            </a:r>
            <a:r>
              <a:rPr lang="zh-CN" altLang="en-US" dirty="0"/>
              <a:t>和</a:t>
            </a:r>
            <a:r>
              <a:rPr lang="en-US" altLang="zh-CN" dirty="0"/>
              <a:t>BCR</a:t>
            </a:r>
            <a:r>
              <a:rPr lang="zh-CN" altLang="en-US" dirty="0"/>
              <a:t>中的分布各有特点</a:t>
            </a:r>
            <a:endParaRPr lang="en-US" altLang="zh-CN" dirty="0"/>
          </a:p>
          <a:p>
            <a:r>
              <a:rPr lang="zh-CN" altLang="en-US" dirty="0"/>
              <a:t>之后会通过更大队列的数据（公共）来证实这个结论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933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20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有偏还是无偏的调查？数字需要更新</a:t>
            </a:r>
            <a:endParaRPr lang="en-US" altLang="zh-CN" dirty="0"/>
          </a:p>
          <a:p>
            <a:r>
              <a:rPr lang="zh-CN" altLang="en-US" dirty="0"/>
              <a:t>更正数字</a:t>
            </a:r>
            <a:endParaRPr lang="en-US" altLang="zh-CN" dirty="0"/>
          </a:p>
          <a:p>
            <a:r>
              <a:rPr lang="zh-CN" altLang="en-US" dirty="0"/>
              <a:t>我们调查了</a:t>
            </a:r>
            <a:r>
              <a:rPr lang="en-US" altLang="zh-CN" dirty="0"/>
              <a:t>10</a:t>
            </a:r>
            <a:r>
              <a:rPr lang="zh-CN" altLang="en-US" dirty="0"/>
              <a:t>多个健康人数据集以及</a:t>
            </a:r>
            <a:r>
              <a:rPr lang="en-US" altLang="zh-CN" dirty="0"/>
              <a:t>30</a:t>
            </a:r>
            <a:r>
              <a:rPr lang="zh-CN" altLang="en-US" dirty="0"/>
              <a:t>多个癌症数据集</a:t>
            </a:r>
            <a:endParaRPr lang="en-US" altLang="zh-CN" dirty="0"/>
          </a:p>
          <a:p>
            <a:r>
              <a:rPr lang="zh-CN" altLang="en-US" dirty="0"/>
              <a:t>解释一下为什么健康人和病人人数差别非常大，但是</a:t>
            </a:r>
            <a:r>
              <a:rPr lang="en-US" altLang="zh-CN" dirty="0"/>
              <a:t>B cell</a:t>
            </a:r>
            <a:r>
              <a:rPr lang="zh-CN" altLang="en-US" dirty="0"/>
              <a:t>数目差别不大</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228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耗时间</a:t>
            </a:r>
            <a:endParaRPr lang="en-US" altLang="zh-CN" dirty="0"/>
          </a:p>
          <a:p>
            <a:r>
              <a:rPr lang="zh-CN" altLang="en-US" dirty="0"/>
              <a:t>粒度</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81534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我们发现图谱中的绝大多数</a:t>
            </a:r>
            <a:r>
              <a:rPr lang="en-US" altLang="zh-CN" dirty="0"/>
              <a:t>cluster</a:t>
            </a:r>
            <a:r>
              <a:rPr lang="zh-CN" altLang="en-US" dirty="0"/>
              <a:t>能够与已知的</a:t>
            </a:r>
            <a:r>
              <a:rPr lang="en-US" altLang="zh-CN" dirty="0"/>
              <a:t>B cell subtype</a:t>
            </a:r>
            <a:r>
              <a:rPr lang="zh-CN" altLang="en-US" dirty="0"/>
              <a:t>较好的对应起来，但是我们还发现了一种新的</a:t>
            </a:r>
            <a:r>
              <a:rPr lang="en-US" altLang="zh-CN" dirty="0"/>
              <a:t>B cell</a:t>
            </a:r>
            <a:r>
              <a:rPr lang="zh-CN" altLang="en-US" dirty="0"/>
              <a:t>亚群，它的特征是同时表达</a:t>
            </a:r>
            <a:r>
              <a:rPr lang="en-US" altLang="zh-CN" dirty="0"/>
              <a:t>B cell</a:t>
            </a:r>
            <a:r>
              <a:rPr lang="zh-CN" altLang="en-US" dirty="0"/>
              <a:t>和</a:t>
            </a:r>
            <a:r>
              <a:rPr lang="en-US" altLang="zh-CN" dirty="0"/>
              <a:t>T cell</a:t>
            </a:r>
            <a:r>
              <a:rPr lang="zh-CN" altLang="en-US" dirty="0"/>
              <a:t>的表面</a:t>
            </a:r>
            <a:r>
              <a:rPr lang="en-US" altLang="zh-CN" dirty="0"/>
              <a:t>marker</a:t>
            </a:r>
            <a:r>
              <a:rPr lang="zh-CN" altLang="en-US" dirty="0"/>
              <a:t>，如</a:t>
            </a:r>
            <a:r>
              <a:rPr lang="en-US" altLang="zh-CN" dirty="0"/>
              <a:t>CD79A </a:t>
            </a:r>
            <a:r>
              <a:rPr lang="zh-CN" altLang="en-US" dirty="0"/>
              <a:t>和</a:t>
            </a:r>
            <a:r>
              <a:rPr lang="en-US" altLang="zh-CN" dirty="0"/>
              <a:t>CD3</a:t>
            </a:r>
            <a:r>
              <a:rPr lang="zh-CN" altLang="en-US" dirty="0"/>
              <a:t>。</a:t>
            </a:r>
            <a:r>
              <a:rPr lang="en-US" altLang="zh-CN" dirty="0"/>
              <a:t>TLB</a:t>
            </a:r>
            <a:r>
              <a:rPr lang="zh-CN" altLang="en-US" dirty="0"/>
              <a:t>的存在与经典的免疫学相悖。为此，我们做了，我们对图谱紫自身做了全面的检查，我们更改了</a:t>
            </a:r>
            <a:r>
              <a:rPr lang="en-US" altLang="zh-CN" dirty="0"/>
              <a:t>ref CCA</a:t>
            </a:r>
            <a:r>
              <a:rPr lang="zh-CN" altLang="en-US" dirty="0"/>
              <a:t>所用的</a:t>
            </a:r>
            <a:r>
              <a:rPr lang="en-US" altLang="zh-CN" dirty="0"/>
              <a:t>reference</a:t>
            </a:r>
            <a:r>
              <a:rPr lang="zh-CN" altLang="en-US" dirty="0"/>
              <a:t>数据集，发现使用不同</a:t>
            </a:r>
            <a:r>
              <a:rPr lang="en-US" altLang="zh-CN" dirty="0"/>
              <a:t>ref</a:t>
            </a:r>
            <a:r>
              <a:rPr lang="zh-CN" altLang="en-US" dirty="0"/>
              <a:t>定义的亚群高度重叠，说明了图谱的稳定性质</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28800-1360-48A8-B28C-7522D5AA18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463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671066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虽然我们知道</a:t>
            </a:r>
            <a:r>
              <a:rPr lang="en-US" altLang="zh-CN" dirty="0"/>
              <a:t>CD5+ b cell </a:t>
            </a:r>
            <a:r>
              <a:rPr lang="zh-CN" altLang="en-US" dirty="0"/>
              <a:t>只是</a:t>
            </a:r>
            <a:r>
              <a:rPr lang="en-US" altLang="zh-CN" dirty="0"/>
              <a:t>B cell</a:t>
            </a:r>
            <a:r>
              <a:rPr lang="zh-CN" altLang="en-US" dirty="0"/>
              <a:t>中的一小类，但是这提示了</a:t>
            </a:r>
            <a:r>
              <a:rPr lang="en-US" altLang="zh-CN" dirty="0"/>
              <a:t>T cell</a:t>
            </a:r>
            <a:r>
              <a:rPr lang="zh-CN" altLang="en-US" dirty="0"/>
              <a:t>和</a:t>
            </a:r>
            <a:r>
              <a:rPr lang="en-US" altLang="zh-CN" dirty="0"/>
              <a:t>B cell</a:t>
            </a:r>
            <a:r>
              <a:rPr lang="zh-CN" altLang="en-US" dirty="0"/>
              <a:t>之间的界限并不是绝对的</a:t>
            </a:r>
            <a:endParaRPr lang="en-US" altLang="zh-CN" dirty="0"/>
          </a:p>
          <a:p>
            <a:endParaRPr lang="en-US" altLang="zh-CN" dirty="0"/>
          </a:p>
          <a:p>
            <a:r>
              <a:rPr lang="en-US" altLang="zh-CN" dirty="0"/>
              <a:t>DE</a:t>
            </a:r>
            <a:r>
              <a:rPr lang="zh-CN" altLang="en-US" dirty="0"/>
              <a:t>细胞与自身免疫相关，但是发挥的还是</a:t>
            </a:r>
            <a:r>
              <a:rPr lang="en-US" altLang="zh-CN" dirty="0"/>
              <a:t>B cell</a:t>
            </a:r>
            <a:r>
              <a:rPr lang="zh-CN" altLang="en-US" dirty="0"/>
              <a:t>的 功能，</a:t>
            </a:r>
            <a:endParaRPr lang="en-US" altLang="zh-CN" dirty="0"/>
          </a:p>
          <a:p>
            <a:r>
              <a:rPr lang="zh-CN" altLang="en-US" dirty="0"/>
              <a:t>作者</a:t>
            </a:r>
            <a:r>
              <a:rPr lang="en-US" altLang="zh-CN" dirty="0"/>
              <a:t>claim</a:t>
            </a:r>
            <a:r>
              <a:rPr lang="zh-CN" altLang="en-US" dirty="0"/>
              <a:t>要继续从多发性硬化、类风湿关节炎找到</a:t>
            </a:r>
            <a:r>
              <a:rPr lang="en-US" altLang="zh-CN" dirty="0"/>
              <a:t>DE</a:t>
            </a:r>
            <a:r>
              <a:rPr lang="zh-CN" altLang="en-US" dirty="0"/>
              <a:t>细胞的可能作用</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019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07DD363-5C8B-45B4-99B0-BABDC839306F}" type="datetime1">
              <a:rPr lang="zh-CN" altLang="en-US" smtClean="0"/>
              <a:t>2021/6/27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3443279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E11BD1-A88D-4BD3-8CA2-EF721C091467}" type="datetime1">
              <a:rPr lang="zh-CN" altLang="en-US" smtClean="0"/>
              <a:t>2021/6/27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320334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0AC189E-90E5-443C-AA89-71162E7DF57D}" type="datetime1">
              <a:rPr lang="zh-CN" altLang="en-US" smtClean="0"/>
              <a:t>2021/6/27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1177483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a:prstGeom prst="rect">
            <a:avLst/>
          </a:prstGeo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9A335F-B859-490E-9533-B214D8A57278}" type="datetime1">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2383700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E99634-59E4-49F7-8C94-5CA9BB4D07C4}" type="datetime1">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dirty="0"/>
          </a:p>
        </p:txBody>
      </p:sp>
    </p:spTree>
    <p:extLst>
      <p:ext uri="{BB962C8B-B14F-4D97-AF65-F5344CB8AC3E}">
        <p14:creationId xmlns:p14="http://schemas.microsoft.com/office/powerpoint/2010/main" val="4079314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4BFA992-1587-4CAF-B7E9-1E5C4509D82B}" type="datetime1">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970673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E76BD08-22C8-4589-994A-8EEF47CF8A83}" type="datetime1">
              <a:rPr lang="zh-CN" altLang="en-US" smtClean="0"/>
              <a:t>2021/6/27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385726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1"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7A603DE-9186-4379-A7E0-F4F888109455}" type="datetime1">
              <a:rPr lang="zh-CN" altLang="en-US" smtClean="0"/>
              <a:t>2021/6/27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4003008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3041915-AF54-4B40-854B-DD37E60B70F7}" type="datetime1">
              <a:rPr lang="zh-CN" altLang="en-US" smtClean="0"/>
              <a:t>2021/6/27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1234821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24C384-EEAE-437E-ADAE-E3D501F54914}" type="datetime1">
              <a:rPr lang="zh-CN" altLang="en-US" smtClean="0"/>
              <a:t>2021/6/27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707775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4F632C5-2574-4DD0-AAE4-B2076C1104FF}" type="datetime1">
              <a:rPr lang="zh-CN" altLang="en-US" smtClean="0"/>
              <a:t>2021/6/27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150800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A1BB78-DEDC-4F1F-9856-0397A5100EC3}" type="datetime1">
              <a:rPr lang="zh-CN" altLang="en-US" smtClean="0"/>
              <a:t>2021/6/27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1473057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197972A-6317-44DD-B6A1-375EBD625942}" type="datetime1">
              <a:rPr lang="zh-CN" altLang="en-US" smtClean="0"/>
              <a:t>2021/6/27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1459171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F257F12-D922-4C0C-A537-7836008F40A0}" type="datetime1">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3730020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4221893-2ADB-4536-81B8-51AA6295BD0A}" type="datetime1">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119064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B2400F6-FA3E-418A-8512-7648F7F8E7E9}" type="datetime1">
              <a:rPr lang="zh-CN" altLang="en-US" smtClean="0"/>
              <a:t>2021/6/27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1268865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C528B47-7BC3-47AE-AC01-3F5FA0B2E067}" type="datetime1">
              <a:rPr lang="zh-CN" altLang="en-US" smtClean="0"/>
              <a:t>2021/6/27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2026235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0672D4E-3FD2-4CD6-A7AA-A4DA1A30F22F}" type="datetime1">
              <a:rPr lang="zh-CN" altLang="en-US" smtClean="0"/>
              <a:t>2021/6/27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292610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A4485BD-61A7-40D0-AE3C-6FA0D3DC1EB9}" type="datetime1">
              <a:rPr lang="zh-CN" altLang="en-US" smtClean="0"/>
              <a:t>2021/6/27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3223377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D43316-7B67-4ECA-A437-C10FC828BC6E}" type="datetime1">
              <a:rPr lang="zh-CN" altLang="en-US" smtClean="0"/>
              <a:t>2021/6/27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973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9C7E4EBD-8A0C-4E1F-9F95-94144E834E2A}" type="datetime1">
              <a:rPr lang="zh-CN" altLang="en-US" smtClean="0"/>
              <a:t>2021/6/27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1102800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45777A3-031B-43DE-A776-FFE2E6A9812B}" type="datetime1">
              <a:rPr lang="zh-CN" altLang="en-US" smtClean="0"/>
              <a:t>2021/6/27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170432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B31C1-4728-4782-801E-7D40CF475343}" type="datetime1">
              <a:rPr lang="zh-CN" altLang="en-US" smtClean="0"/>
              <a:t>2021/6/27</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5297B-337B-4F1B-BFA1-168E2466F4C1}" type="slidenum">
              <a:rPr lang="en-US" smtClean="0"/>
              <a:t>‹#›</a:t>
            </a:fld>
            <a:endParaRPr lang="en-US"/>
          </a:p>
        </p:txBody>
      </p:sp>
    </p:spTree>
    <p:extLst>
      <p:ext uri="{BB962C8B-B14F-4D97-AF65-F5344CB8AC3E}">
        <p14:creationId xmlns:p14="http://schemas.microsoft.com/office/powerpoint/2010/main" val="4184678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34744-36ED-4BAC-BF5A-0C0931357543}" type="datetime1">
              <a:rPr lang="zh-CN" altLang="en-US" smtClean="0"/>
              <a:t>2021/6/27</a:t>
            </a:fld>
            <a:endParaRPr lang="zh-CN" alt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C3A5A-9CC9-43B9-9B30-85FFB9DBD146}" type="slidenum">
              <a:rPr lang="zh-CN" altLang="en-US" smtClean="0"/>
              <a:t>‹#›</a:t>
            </a:fld>
            <a:endParaRPr lang="zh-CN" altLang="en-US" dirty="0"/>
          </a:p>
        </p:txBody>
      </p:sp>
    </p:spTree>
    <p:extLst>
      <p:ext uri="{BB962C8B-B14F-4D97-AF65-F5344CB8AC3E}">
        <p14:creationId xmlns:p14="http://schemas.microsoft.com/office/powerpoint/2010/main" val="20366490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tmp"/><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20.png"/><Relationship Id="rId5" Type="http://schemas.microsoft.com/office/2014/relationships/chartEx" Target="../charts/chartEx2.xml"/><Relationship Id="rId4" Type="http://schemas.openxmlformats.org/officeDocument/2006/relationships/image" Target="../media/image610.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6.gif"/><Relationship Id="rId5" Type="http://schemas.microsoft.com/office/2007/relationships/hdphoto" Target="../media/hdphoto3.wdp"/><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svg"/><Relationship Id="rId26" Type="http://schemas.openxmlformats.org/officeDocument/2006/relationships/image" Target="../media/image32.svg"/><Relationship Id="rId39" Type="http://schemas.openxmlformats.org/officeDocument/2006/relationships/image" Target="../media/image45.png"/><Relationship Id="rId21" Type="http://schemas.openxmlformats.org/officeDocument/2006/relationships/image" Target="../media/image27.png"/><Relationship Id="rId34" Type="http://schemas.openxmlformats.org/officeDocument/2006/relationships/image" Target="../media/image40.svg"/><Relationship Id="rId42" Type="http://schemas.openxmlformats.org/officeDocument/2006/relationships/image" Target="../media/image48.svg"/><Relationship Id="rId7"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22.sv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24" Type="http://schemas.openxmlformats.org/officeDocument/2006/relationships/image" Target="../media/image30.svg"/><Relationship Id="rId32" Type="http://schemas.openxmlformats.org/officeDocument/2006/relationships/image" Target="../media/image38.svg"/><Relationship Id="rId37" Type="http://schemas.openxmlformats.org/officeDocument/2006/relationships/image" Target="../media/image43.png"/><Relationship Id="rId40" Type="http://schemas.openxmlformats.org/officeDocument/2006/relationships/image" Target="../media/image46.svg"/><Relationship Id="rId45" Type="http://schemas.openxmlformats.org/officeDocument/2006/relationships/image" Target="../media/image51.png"/><Relationship Id="rId5" Type="http://schemas.openxmlformats.org/officeDocument/2006/relationships/chart" Target="../charts/chart1.xml"/><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svg"/><Relationship Id="rId36" Type="http://schemas.openxmlformats.org/officeDocument/2006/relationships/image" Target="../media/image42.svg"/><Relationship Id="rId10" Type="http://schemas.openxmlformats.org/officeDocument/2006/relationships/image" Target="../media/image16.svg"/><Relationship Id="rId19" Type="http://schemas.openxmlformats.org/officeDocument/2006/relationships/image" Target="../media/image25.png"/><Relationship Id="rId31" Type="http://schemas.openxmlformats.org/officeDocument/2006/relationships/image" Target="../media/image37.png"/><Relationship Id="rId44" Type="http://schemas.openxmlformats.org/officeDocument/2006/relationships/image" Target="../media/image50.svg"/><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28.svg"/><Relationship Id="rId27" Type="http://schemas.openxmlformats.org/officeDocument/2006/relationships/image" Target="../media/image33.png"/><Relationship Id="rId30" Type="http://schemas.openxmlformats.org/officeDocument/2006/relationships/image" Target="../media/image36.svg"/><Relationship Id="rId35" Type="http://schemas.openxmlformats.org/officeDocument/2006/relationships/image" Target="../media/image41.png"/><Relationship Id="rId43" Type="http://schemas.openxmlformats.org/officeDocument/2006/relationships/image" Target="../media/image49.png"/><Relationship Id="rId8" Type="http://schemas.openxmlformats.org/officeDocument/2006/relationships/image" Target="../media/image14.svg"/><Relationship Id="rId3" Type="http://schemas.openxmlformats.org/officeDocument/2006/relationships/image" Target="../media/image11.png"/><Relationship Id="rId12" Type="http://schemas.openxmlformats.org/officeDocument/2006/relationships/image" Target="../media/image18.sv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svg"/><Relationship Id="rId46" Type="http://schemas.microsoft.com/office/2007/relationships/hdphoto" Target="../media/hdphoto2.wdp"/><Relationship Id="rId20" Type="http://schemas.openxmlformats.org/officeDocument/2006/relationships/image" Target="../media/image26.svg"/><Relationship Id="rId41"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56402" y="1143584"/>
            <a:ext cx="7772400" cy="2387600"/>
          </a:xfrm>
        </p:spPr>
        <p:txBody>
          <a:bodyPr anchor="ctr">
            <a:normAutofit/>
          </a:bodyPr>
          <a:lstStyle/>
          <a:p>
            <a:pPr>
              <a:lnSpc>
                <a:spcPct val="150000"/>
              </a:lnSpc>
            </a:pPr>
            <a:r>
              <a:rPr lang="en-US" altLang="zh-CN" sz="3600" dirty="0"/>
              <a:t>Systematical integration of public single cell datasets pinpoints TLB(T-liked B cell)</a:t>
            </a:r>
            <a:endParaRPr lang="en-US" sz="3600" dirty="0">
              <a:latin typeface="+mn-lt"/>
            </a:endParaRPr>
          </a:p>
        </p:txBody>
      </p:sp>
      <p:sp>
        <p:nvSpPr>
          <p:cNvPr id="3" name="副标题 2"/>
          <p:cNvSpPr>
            <a:spLocks noGrp="1"/>
          </p:cNvSpPr>
          <p:nvPr>
            <p:ph type="subTitle" idx="1"/>
          </p:nvPr>
        </p:nvSpPr>
        <p:spPr>
          <a:xfrm>
            <a:off x="2667000" y="3602038"/>
            <a:ext cx="6858000" cy="2133599"/>
          </a:xfrm>
        </p:spPr>
        <p:txBody>
          <a:bodyPr>
            <a:normAutofit/>
          </a:bodyPr>
          <a:lstStyle/>
          <a:p>
            <a:r>
              <a:rPr lang="en-US" sz="2000" dirty="0">
                <a:latin typeface="Calibri" panose="020F0502020204030204" pitchFamily="34" charset="0"/>
                <a:cs typeface="Calibri" panose="020F0502020204030204" pitchFamily="34" charset="0"/>
              </a:rPr>
              <a:t>Chen-Rui Xia</a:t>
            </a:r>
          </a:p>
          <a:p>
            <a:r>
              <a:rPr lang="en-US" sz="2000" dirty="0">
                <a:latin typeface="Calibri" panose="020F0502020204030204" pitchFamily="34" charset="0"/>
                <a:cs typeface="Calibri" panose="020F0502020204030204" pitchFamily="34" charset="0"/>
              </a:rPr>
              <a:t>Gao Lab, Peking University</a:t>
            </a:r>
          </a:p>
          <a:p>
            <a:r>
              <a:rPr lang="en-US" sz="2000" dirty="0">
                <a:latin typeface="Calibri" panose="020F0502020204030204" pitchFamily="34" charset="0"/>
                <a:cs typeface="Calibri" panose="020F0502020204030204" pitchFamily="34" charset="0"/>
              </a:rPr>
              <a:t>June 27, 2021</a:t>
            </a:r>
          </a:p>
        </p:txBody>
      </p:sp>
      <p:pic>
        <p:nvPicPr>
          <p:cNvPr id="10" name="图片 9">
            <a:extLst>
              <a:ext uri="{FF2B5EF4-FFF2-40B4-BE49-F238E27FC236}">
                <a16:creationId xmlns:a16="http://schemas.microsoft.com/office/drawing/2014/main" id="{4106F929-8CA7-426C-837C-BE79C19D55C3}"/>
              </a:ext>
            </a:extLst>
          </p:cNvPr>
          <p:cNvPicPr>
            <a:picLocks noChangeAspect="1"/>
          </p:cNvPicPr>
          <p:nvPr/>
        </p:nvPicPr>
        <p:blipFill>
          <a:blip r:embed="rId3"/>
          <a:stretch>
            <a:fillRect/>
          </a:stretch>
        </p:blipFill>
        <p:spPr>
          <a:xfrm>
            <a:off x="8304985" y="163488"/>
            <a:ext cx="2212675" cy="650925"/>
          </a:xfrm>
          <a:prstGeom prst="rect">
            <a:avLst/>
          </a:prstGeom>
        </p:spPr>
      </p:pic>
      <p:pic>
        <p:nvPicPr>
          <p:cNvPr id="11" name="图片 18">
            <a:extLst>
              <a:ext uri="{FF2B5EF4-FFF2-40B4-BE49-F238E27FC236}">
                <a16:creationId xmlns:a16="http://schemas.microsoft.com/office/drawing/2014/main" id="{37948B00-0EEB-4E0C-BE86-D54BC07B35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0184" y="6019800"/>
            <a:ext cx="686816" cy="705600"/>
          </a:xfrm>
          <a:prstGeom prst="rect">
            <a:avLst/>
          </a:prstGeom>
          <a:solidFill>
            <a:schemeClr val="bg1"/>
          </a:solidFill>
        </p:spPr>
      </p:pic>
      <p:pic>
        <p:nvPicPr>
          <p:cNvPr id="12" name="图片 19">
            <a:extLst>
              <a:ext uri="{FF2B5EF4-FFF2-40B4-BE49-F238E27FC236}">
                <a16:creationId xmlns:a16="http://schemas.microsoft.com/office/drawing/2014/main" id="{8D218D60-7654-4C9A-8296-B54ED59761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42603" y="6019800"/>
            <a:ext cx="1096055" cy="705600"/>
          </a:xfrm>
          <a:prstGeom prst="rect">
            <a:avLst/>
          </a:prstGeom>
        </p:spPr>
      </p:pic>
      <p:pic>
        <p:nvPicPr>
          <p:cNvPr id="13" name="图片 20">
            <a:extLst>
              <a:ext uri="{FF2B5EF4-FFF2-40B4-BE49-F238E27FC236}">
                <a16:creationId xmlns:a16="http://schemas.microsoft.com/office/drawing/2014/main" id="{32E377AB-7D24-47A4-A60A-09328D1DB49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582823" y="6064808"/>
            <a:ext cx="1573197" cy="615584"/>
          </a:xfrm>
          <a:prstGeom prst="rect">
            <a:avLst/>
          </a:prstGeom>
        </p:spPr>
      </p:pic>
      <p:pic>
        <p:nvPicPr>
          <p:cNvPr id="14" name="图片 21" descr="C:\Users\lu\Desktop\icg logo.png">
            <a:extLst>
              <a:ext uri="{FF2B5EF4-FFF2-40B4-BE49-F238E27FC236}">
                <a16:creationId xmlns:a16="http://schemas.microsoft.com/office/drawing/2014/main" id="{B169CB18-7493-48D6-B7E0-A0CDB67D820B}"/>
              </a:ext>
            </a:extLst>
          </p:cNvPr>
          <p:cNvPicPr/>
          <p:nvPr/>
        </p:nvPicPr>
        <p:blipFill rotWithShape="1">
          <a:blip r:embed="rId7" cstate="print">
            <a:extLst>
              <a:ext uri="{28A0092B-C50C-407E-A947-70E740481C1C}">
                <a14:useLocalDpi xmlns:a14="http://schemas.microsoft.com/office/drawing/2010/main"/>
              </a:ext>
            </a:extLst>
          </a:blip>
          <a:srcRect/>
          <a:stretch/>
        </p:blipFill>
        <p:spPr bwMode="auto">
          <a:xfrm>
            <a:off x="4482765" y="6130956"/>
            <a:ext cx="1115672" cy="483291"/>
          </a:xfrm>
          <a:prstGeom prst="rect">
            <a:avLst/>
          </a:prstGeom>
          <a:noFill/>
          <a:ln>
            <a:noFill/>
          </a:ln>
        </p:spPr>
      </p:pic>
      <p:pic>
        <p:nvPicPr>
          <p:cNvPr id="15" name="图片 22">
            <a:extLst>
              <a:ext uri="{FF2B5EF4-FFF2-40B4-BE49-F238E27FC236}">
                <a16:creationId xmlns:a16="http://schemas.microsoft.com/office/drawing/2014/main" id="{DD6F5227-40CF-49BF-A75D-CE3EF2289D0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06188" y="6072088"/>
            <a:ext cx="2332413" cy="601024"/>
          </a:xfrm>
          <a:prstGeom prst="rect">
            <a:avLst/>
          </a:prstGeom>
        </p:spPr>
      </p:pic>
    </p:spTree>
    <p:extLst>
      <p:ext uri="{BB962C8B-B14F-4D97-AF65-F5344CB8AC3E}">
        <p14:creationId xmlns:p14="http://schemas.microsoft.com/office/powerpoint/2010/main" val="21318012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371C43D-955C-4A2A-8F58-B2A7478BC8AC}"/>
              </a:ext>
            </a:extLst>
          </p:cNvPr>
          <p:cNvSpPr>
            <a:spLocks noGrp="1"/>
          </p:cNvSpPr>
          <p:nvPr>
            <p:ph type="sldNum" sz="quarter" idx="12"/>
          </p:nvPr>
        </p:nvSpPr>
        <p:spPr/>
        <p:txBody>
          <a:bodyPr/>
          <a:lstStyle/>
          <a:p>
            <a:fld id="{03A5297B-337B-4F1B-BFA1-168E2466F4C1}" type="slidenum">
              <a:rPr lang="en-US">
                <a:solidFill>
                  <a:prstClr val="black">
                    <a:tint val="75000"/>
                  </a:prstClr>
                </a:solidFill>
                <a:latin typeface="Calibri" panose="020F0502020204030204"/>
              </a:rPr>
              <a:pPr/>
              <a:t>10</a:t>
            </a:fld>
            <a:endParaRPr lang="en-US">
              <a:solidFill>
                <a:prstClr val="black">
                  <a:tint val="75000"/>
                </a:prstClr>
              </a:solidFill>
              <a:latin typeface="Calibri" panose="020F0502020204030204"/>
            </a:endParaRPr>
          </a:p>
        </p:txBody>
      </p:sp>
      <p:sp>
        <p:nvSpPr>
          <p:cNvPr id="5" name="文本框 4">
            <a:extLst>
              <a:ext uri="{FF2B5EF4-FFF2-40B4-BE49-F238E27FC236}">
                <a16:creationId xmlns:a16="http://schemas.microsoft.com/office/drawing/2014/main" id="{6DB8D6D0-8F51-4F77-A678-C1509D128EA7}"/>
              </a:ext>
            </a:extLst>
          </p:cNvPr>
          <p:cNvSpPr txBox="1"/>
          <p:nvPr/>
        </p:nvSpPr>
        <p:spPr>
          <a:xfrm>
            <a:off x="2058286" y="677257"/>
            <a:ext cx="7204229" cy="506292"/>
          </a:xfrm>
          <a:prstGeom prst="rect">
            <a:avLst/>
          </a:prstGeom>
          <a:noFill/>
        </p:spPr>
        <p:txBody>
          <a:bodyPr wrap="square" rtlCol="0">
            <a:spAutoFit/>
          </a:bodyPr>
          <a:lstStyle/>
          <a:p>
            <a:pPr>
              <a:lnSpc>
                <a:spcPct val="150000"/>
              </a:lnSpc>
            </a:pPr>
            <a:r>
              <a:rPr lang="en-US" altLang="zh-CN" sz="2000" dirty="0">
                <a:solidFill>
                  <a:prstClr val="black"/>
                </a:solidFill>
                <a:latin typeface="Calibri" panose="020F0502020204030204"/>
                <a:ea typeface="等线" panose="02010600030101010101" pitchFamily="2" charset="-122"/>
              </a:rPr>
              <a:t>2.</a:t>
            </a:r>
            <a:r>
              <a:rPr lang="zh-CN" altLang="en-US" sz="2000" dirty="0">
                <a:solidFill>
                  <a:prstClr val="black"/>
                </a:solidFill>
                <a:latin typeface="Calibri" panose="020F0502020204030204"/>
                <a:ea typeface="等线" panose="02010600030101010101" pitchFamily="2" charset="-122"/>
              </a:rPr>
              <a:t> </a:t>
            </a:r>
            <a:r>
              <a:rPr lang="en-US" altLang="zh-CN" sz="2000" dirty="0">
                <a:solidFill>
                  <a:prstClr val="black"/>
                </a:solidFill>
                <a:latin typeface="Calibri" panose="020F0502020204030204"/>
                <a:ea typeface="等线" panose="02010600030101010101" pitchFamily="2" charset="-122"/>
              </a:rPr>
              <a:t>Exclude the possibility of</a:t>
            </a:r>
            <a:r>
              <a:rPr lang="zh-CN" altLang="en-US" sz="2000" dirty="0">
                <a:solidFill>
                  <a:prstClr val="black"/>
                </a:solidFill>
                <a:latin typeface="Calibri" panose="020F0502020204030204"/>
                <a:ea typeface="等线" panose="02010600030101010101" pitchFamily="2" charset="-122"/>
              </a:rPr>
              <a:t> </a:t>
            </a:r>
            <a:r>
              <a:rPr lang="en-US" altLang="zh-CN" sz="2000" dirty="0">
                <a:solidFill>
                  <a:prstClr val="black"/>
                </a:solidFill>
                <a:latin typeface="Calibri" panose="020F0502020204030204"/>
                <a:ea typeface="等线" panose="02010600030101010101" pitchFamily="2" charset="-122"/>
              </a:rPr>
              <a:t>double lets</a:t>
            </a:r>
          </a:p>
        </p:txBody>
      </p:sp>
      <p:sp>
        <p:nvSpPr>
          <p:cNvPr id="10" name="标题 1">
            <a:extLst>
              <a:ext uri="{FF2B5EF4-FFF2-40B4-BE49-F238E27FC236}">
                <a16:creationId xmlns:a16="http://schemas.microsoft.com/office/drawing/2014/main" id="{35809279-62C4-4486-A495-C9F0040FFE38}"/>
              </a:ext>
            </a:extLst>
          </p:cNvPr>
          <p:cNvSpPr txBox="1">
            <a:spLocks/>
          </p:cNvSpPr>
          <p:nvPr/>
        </p:nvSpPr>
        <p:spPr>
          <a:xfrm>
            <a:off x="1632000" y="226461"/>
            <a:ext cx="86328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Light" panose="02010600030101010101" pitchFamily="2" charset="-122"/>
              </a:rPr>
              <a:t>Is it artifact?——TLB existence assessment </a:t>
            </a:r>
          </a:p>
        </p:txBody>
      </p:sp>
      <p:pic>
        <p:nvPicPr>
          <p:cNvPr id="11" name="图片 10">
            <a:extLst>
              <a:ext uri="{FF2B5EF4-FFF2-40B4-BE49-F238E27FC236}">
                <a16:creationId xmlns:a16="http://schemas.microsoft.com/office/drawing/2014/main" id="{FCB9F0C6-A294-400B-867E-5F9047CEDC0E}"/>
              </a:ext>
            </a:extLst>
          </p:cNvPr>
          <p:cNvPicPr/>
          <p:nvPr/>
        </p:nvPicPr>
        <p:blipFill rotWithShape="1">
          <a:blip r:embed="rId3"/>
          <a:srcRect t="17422"/>
          <a:stretch/>
        </p:blipFill>
        <p:spPr>
          <a:xfrm>
            <a:off x="3314251" y="1441680"/>
            <a:ext cx="2398076" cy="1371600"/>
          </a:xfrm>
          <a:prstGeom prst="rect">
            <a:avLst/>
          </a:prstGeom>
        </p:spPr>
      </p:pic>
      <p:pic>
        <p:nvPicPr>
          <p:cNvPr id="12" name="图片 11">
            <a:extLst>
              <a:ext uri="{FF2B5EF4-FFF2-40B4-BE49-F238E27FC236}">
                <a16:creationId xmlns:a16="http://schemas.microsoft.com/office/drawing/2014/main" id="{E79863C9-0D40-40FB-8295-62D920962637}"/>
              </a:ext>
            </a:extLst>
          </p:cNvPr>
          <p:cNvPicPr/>
          <p:nvPr/>
        </p:nvPicPr>
        <p:blipFill rotWithShape="1">
          <a:blip r:embed="rId4"/>
          <a:srcRect t="17994"/>
          <a:stretch/>
        </p:blipFill>
        <p:spPr>
          <a:xfrm>
            <a:off x="3319334" y="2881368"/>
            <a:ext cx="2389188" cy="1318260"/>
          </a:xfrm>
          <a:prstGeom prst="rect">
            <a:avLst/>
          </a:prstGeom>
        </p:spPr>
      </p:pic>
      <p:pic>
        <p:nvPicPr>
          <p:cNvPr id="13" name="图片 12">
            <a:extLst>
              <a:ext uri="{FF2B5EF4-FFF2-40B4-BE49-F238E27FC236}">
                <a16:creationId xmlns:a16="http://schemas.microsoft.com/office/drawing/2014/main" id="{A08C1411-D5F5-4C97-B7B0-2CD99C44FFB0}"/>
              </a:ext>
            </a:extLst>
          </p:cNvPr>
          <p:cNvPicPr/>
          <p:nvPr/>
        </p:nvPicPr>
        <p:blipFill rotWithShape="1">
          <a:blip r:embed="rId5"/>
          <a:srcRect t="14946"/>
          <a:stretch/>
        </p:blipFill>
        <p:spPr>
          <a:xfrm>
            <a:off x="3314890" y="4341933"/>
            <a:ext cx="2439985" cy="1318260"/>
          </a:xfrm>
          <a:prstGeom prst="rect">
            <a:avLst/>
          </a:prstGeom>
        </p:spPr>
      </p:pic>
      <p:pic>
        <p:nvPicPr>
          <p:cNvPr id="14" name="图片 13">
            <a:extLst>
              <a:ext uri="{FF2B5EF4-FFF2-40B4-BE49-F238E27FC236}">
                <a16:creationId xmlns:a16="http://schemas.microsoft.com/office/drawing/2014/main" id="{A9AA7742-30EF-44C1-A1D3-72C80508A6BA}"/>
              </a:ext>
            </a:extLst>
          </p:cNvPr>
          <p:cNvPicPr/>
          <p:nvPr/>
        </p:nvPicPr>
        <p:blipFill rotWithShape="1">
          <a:blip r:embed="rId6"/>
          <a:srcRect t="16756"/>
          <a:stretch/>
        </p:blipFill>
        <p:spPr>
          <a:xfrm>
            <a:off x="6541442" y="1309077"/>
            <a:ext cx="2568742" cy="1461479"/>
          </a:xfrm>
          <a:prstGeom prst="rect">
            <a:avLst/>
          </a:prstGeom>
        </p:spPr>
      </p:pic>
      <p:pic>
        <p:nvPicPr>
          <p:cNvPr id="15" name="图片 14">
            <a:extLst>
              <a:ext uri="{FF2B5EF4-FFF2-40B4-BE49-F238E27FC236}">
                <a16:creationId xmlns:a16="http://schemas.microsoft.com/office/drawing/2014/main" id="{25DB8909-739C-4762-A921-FB179A72BB51}"/>
              </a:ext>
            </a:extLst>
          </p:cNvPr>
          <p:cNvPicPr/>
          <p:nvPr/>
        </p:nvPicPr>
        <p:blipFill rotWithShape="1">
          <a:blip r:embed="rId7"/>
          <a:srcRect t="14946"/>
          <a:stretch/>
        </p:blipFill>
        <p:spPr>
          <a:xfrm>
            <a:off x="6520392" y="2821517"/>
            <a:ext cx="2604193" cy="1402889"/>
          </a:xfrm>
          <a:prstGeom prst="rect">
            <a:avLst/>
          </a:prstGeom>
        </p:spPr>
      </p:pic>
      <p:pic>
        <p:nvPicPr>
          <p:cNvPr id="16" name="图片 15">
            <a:extLst>
              <a:ext uri="{FF2B5EF4-FFF2-40B4-BE49-F238E27FC236}">
                <a16:creationId xmlns:a16="http://schemas.microsoft.com/office/drawing/2014/main" id="{9109400A-912E-4FEE-9F63-A177BD3014B5}"/>
              </a:ext>
            </a:extLst>
          </p:cNvPr>
          <p:cNvPicPr/>
          <p:nvPr/>
        </p:nvPicPr>
        <p:blipFill rotWithShape="1">
          <a:blip r:embed="rId8"/>
          <a:srcRect t="16418"/>
          <a:stretch/>
        </p:blipFill>
        <p:spPr>
          <a:xfrm>
            <a:off x="6526686" y="4370561"/>
            <a:ext cx="2604192" cy="1380066"/>
          </a:xfrm>
          <a:prstGeom prst="rect">
            <a:avLst/>
          </a:prstGeom>
        </p:spPr>
      </p:pic>
      <p:sp>
        <p:nvSpPr>
          <p:cNvPr id="2" name="文本框 1">
            <a:extLst>
              <a:ext uri="{FF2B5EF4-FFF2-40B4-BE49-F238E27FC236}">
                <a16:creationId xmlns:a16="http://schemas.microsoft.com/office/drawing/2014/main" id="{247BB273-104F-40E4-9DFF-E3E13F8FFCAB}"/>
              </a:ext>
            </a:extLst>
          </p:cNvPr>
          <p:cNvSpPr txBox="1"/>
          <p:nvPr/>
        </p:nvSpPr>
        <p:spPr>
          <a:xfrm>
            <a:off x="2401925" y="1781308"/>
            <a:ext cx="1691640"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B cell</a:t>
            </a:r>
            <a:endParaRPr lang="zh-CN" altLang="en-US" dirty="0">
              <a:solidFill>
                <a:prstClr val="black"/>
              </a:solidFill>
              <a:latin typeface="Calibri" panose="020F0502020204030204"/>
              <a:ea typeface="等线" panose="02010600030101010101" pitchFamily="2" charset="-122"/>
            </a:endParaRPr>
          </a:p>
        </p:txBody>
      </p:sp>
      <p:sp>
        <p:nvSpPr>
          <p:cNvPr id="17" name="文本框 16">
            <a:extLst>
              <a:ext uri="{FF2B5EF4-FFF2-40B4-BE49-F238E27FC236}">
                <a16:creationId xmlns:a16="http://schemas.microsoft.com/office/drawing/2014/main" id="{C86C34A0-A033-4B5C-A777-CDD7E03B396D}"/>
              </a:ext>
            </a:extLst>
          </p:cNvPr>
          <p:cNvSpPr txBox="1"/>
          <p:nvPr/>
        </p:nvSpPr>
        <p:spPr>
          <a:xfrm>
            <a:off x="2420645" y="3274133"/>
            <a:ext cx="1691640"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TLB</a:t>
            </a:r>
            <a:endParaRPr lang="zh-CN" altLang="en-US" dirty="0">
              <a:solidFill>
                <a:prstClr val="black"/>
              </a:solidFill>
              <a:latin typeface="Calibri" panose="020F0502020204030204"/>
              <a:ea typeface="等线" panose="02010600030101010101" pitchFamily="2" charset="-122"/>
            </a:endParaRPr>
          </a:p>
        </p:txBody>
      </p:sp>
      <p:sp>
        <p:nvSpPr>
          <p:cNvPr id="18" name="文本框 17">
            <a:extLst>
              <a:ext uri="{FF2B5EF4-FFF2-40B4-BE49-F238E27FC236}">
                <a16:creationId xmlns:a16="http://schemas.microsoft.com/office/drawing/2014/main" id="{8079A079-A646-4791-A54C-E07AE101657F}"/>
              </a:ext>
            </a:extLst>
          </p:cNvPr>
          <p:cNvSpPr txBox="1"/>
          <p:nvPr/>
        </p:nvSpPr>
        <p:spPr>
          <a:xfrm>
            <a:off x="2371595" y="4676341"/>
            <a:ext cx="1691640"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plasma</a:t>
            </a:r>
            <a:endParaRPr lang="zh-CN" altLang="en-US" dirty="0">
              <a:solidFill>
                <a:prstClr val="black"/>
              </a:solidFill>
              <a:latin typeface="Calibri" panose="020F0502020204030204"/>
              <a:ea typeface="等线" panose="02010600030101010101" pitchFamily="2" charset="-122"/>
            </a:endParaRPr>
          </a:p>
        </p:txBody>
      </p:sp>
      <p:sp>
        <p:nvSpPr>
          <p:cNvPr id="19" name="文本框 18">
            <a:extLst>
              <a:ext uri="{FF2B5EF4-FFF2-40B4-BE49-F238E27FC236}">
                <a16:creationId xmlns:a16="http://schemas.microsoft.com/office/drawing/2014/main" id="{2F58718E-9EF1-4385-BDDE-BCF18AB5E675}"/>
              </a:ext>
            </a:extLst>
          </p:cNvPr>
          <p:cNvSpPr txBox="1"/>
          <p:nvPr/>
        </p:nvSpPr>
        <p:spPr>
          <a:xfrm>
            <a:off x="4328760" y="5817424"/>
            <a:ext cx="1691640"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UMIs</a:t>
            </a:r>
            <a:endParaRPr lang="zh-CN" altLang="en-US" dirty="0">
              <a:solidFill>
                <a:prstClr val="black"/>
              </a:solidFill>
              <a:latin typeface="Calibri" panose="020F0502020204030204"/>
              <a:ea typeface="等线" panose="02010600030101010101" pitchFamily="2" charset="-122"/>
            </a:endParaRPr>
          </a:p>
        </p:txBody>
      </p:sp>
      <p:sp>
        <p:nvSpPr>
          <p:cNvPr id="20" name="文本框 19">
            <a:extLst>
              <a:ext uri="{FF2B5EF4-FFF2-40B4-BE49-F238E27FC236}">
                <a16:creationId xmlns:a16="http://schemas.microsoft.com/office/drawing/2014/main" id="{93316F61-9EB0-48B7-A0BF-E2FFE3969DAC}"/>
              </a:ext>
            </a:extLst>
          </p:cNvPr>
          <p:cNvSpPr txBox="1"/>
          <p:nvPr/>
        </p:nvSpPr>
        <p:spPr>
          <a:xfrm>
            <a:off x="7492241" y="5811411"/>
            <a:ext cx="1691640"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Genes</a:t>
            </a:r>
            <a:endParaRPr lang="zh-CN" altLang="en-US" dirty="0">
              <a:solidFill>
                <a:prstClr val="black"/>
              </a:solidFill>
              <a:latin typeface="Calibri" panose="020F0502020204030204"/>
              <a:ea typeface="等线" panose="02010600030101010101" pitchFamily="2" charset="-122"/>
            </a:endParaRPr>
          </a:p>
        </p:txBody>
      </p:sp>
      <p:sp>
        <p:nvSpPr>
          <p:cNvPr id="3" name="文本框 2">
            <a:extLst>
              <a:ext uri="{FF2B5EF4-FFF2-40B4-BE49-F238E27FC236}">
                <a16:creationId xmlns:a16="http://schemas.microsoft.com/office/drawing/2014/main" id="{DD835F74-396E-4042-A672-F0C9ECE6B3F1}"/>
              </a:ext>
            </a:extLst>
          </p:cNvPr>
          <p:cNvSpPr txBox="1"/>
          <p:nvPr/>
        </p:nvSpPr>
        <p:spPr>
          <a:xfrm>
            <a:off x="2501956" y="6184086"/>
            <a:ext cx="5479994" cy="307777"/>
          </a:xfrm>
          <a:prstGeom prst="rect">
            <a:avLst/>
          </a:prstGeom>
          <a:noFill/>
        </p:spPr>
        <p:txBody>
          <a:bodyPr wrap="square" rtlCol="0">
            <a:spAutoFit/>
          </a:bodyPr>
          <a:lstStyle/>
          <a:p>
            <a:r>
              <a:rPr lang="en-US" altLang="zh-CN" sz="1400" dirty="0">
                <a:solidFill>
                  <a:prstClr val="black"/>
                </a:solidFill>
                <a:latin typeface="Calibri" panose="020F0502020204030204"/>
                <a:ea typeface="等线" panose="02010600030101010101" pitchFamily="2" charset="-122"/>
              </a:rPr>
              <a:t>Data from Zhao J et all. (2020) </a:t>
            </a:r>
            <a:r>
              <a:rPr lang="en-US" altLang="zh-CN" sz="1400" i="1" dirty="0">
                <a:solidFill>
                  <a:prstClr val="black"/>
                </a:solidFill>
                <a:latin typeface="Calibri" panose="020F0502020204030204"/>
                <a:ea typeface="等线" panose="02010600030101010101" pitchFamily="2" charset="-122"/>
              </a:rPr>
              <a:t>Cell Discovery</a:t>
            </a:r>
            <a:endParaRPr lang="zh-CN" altLang="en-US" sz="1400"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316328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371C43D-955C-4A2A-8F58-B2A7478BC8AC}"/>
              </a:ext>
            </a:extLst>
          </p:cNvPr>
          <p:cNvSpPr>
            <a:spLocks noGrp="1"/>
          </p:cNvSpPr>
          <p:nvPr>
            <p:ph type="sldNum" sz="quarter" idx="12"/>
          </p:nvPr>
        </p:nvSpPr>
        <p:spPr/>
        <p:txBody>
          <a:bodyPr/>
          <a:lstStyle/>
          <a:p>
            <a:fld id="{03A5297B-337B-4F1B-BFA1-168E2466F4C1}" type="slidenum">
              <a:rPr lang="en-US">
                <a:solidFill>
                  <a:prstClr val="black">
                    <a:tint val="75000"/>
                  </a:prstClr>
                </a:solidFill>
                <a:latin typeface="Calibri" panose="020F0502020204030204"/>
              </a:rPr>
              <a:pPr/>
              <a:t>11</a:t>
            </a:fld>
            <a:endParaRPr lang="en-US">
              <a:solidFill>
                <a:prstClr val="black">
                  <a:tint val="75000"/>
                </a:prstClr>
              </a:solidFill>
              <a:latin typeface="Calibri" panose="020F0502020204030204"/>
            </a:endParaRPr>
          </a:p>
        </p:txBody>
      </p:sp>
      <p:sp>
        <p:nvSpPr>
          <p:cNvPr id="5" name="文本框 4">
            <a:extLst>
              <a:ext uri="{FF2B5EF4-FFF2-40B4-BE49-F238E27FC236}">
                <a16:creationId xmlns:a16="http://schemas.microsoft.com/office/drawing/2014/main" id="{6DB8D6D0-8F51-4F77-A678-C1509D128EA7}"/>
              </a:ext>
            </a:extLst>
          </p:cNvPr>
          <p:cNvSpPr txBox="1"/>
          <p:nvPr/>
        </p:nvSpPr>
        <p:spPr>
          <a:xfrm>
            <a:off x="1987833" y="734857"/>
            <a:ext cx="7718400" cy="400110"/>
          </a:xfrm>
          <a:prstGeom prst="rect">
            <a:avLst/>
          </a:prstGeom>
          <a:noFill/>
        </p:spPr>
        <p:txBody>
          <a:bodyPr wrap="square" rtlCol="0">
            <a:spAutoFit/>
          </a:bodyPr>
          <a:lstStyle/>
          <a:p>
            <a:r>
              <a:rPr lang="en-US" altLang="zh-CN" sz="2000" dirty="0">
                <a:solidFill>
                  <a:prstClr val="black"/>
                </a:solidFill>
                <a:latin typeface="Calibri" panose="020F0502020204030204"/>
                <a:ea typeface="等线" panose="02010600030101010101" pitchFamily="2" charset="-122"/>
              </a:rPr>
              <a:t>1. Find TLB in </a:t>
            </a:r>
            <a:r>
              <a:rPr lang="en-US" altLang="zh-CN" sz="2000" dirty="0">
                <a:solidFill>
                  <a:srgbClr val="C00000"/>
                </a:solidFill>
                <a:latin typeface="Calibri" panose="020F0502020204030204"/>
                <a:ea typeface="等线" panose="02010600030101010101" pitchFamily="2" charset="-122"/>
              </a:rPr>
              <a:t>different cancer/dataset</a:t>
            </a:r>
            <a:r>
              <a:rPr lang="en-US" altLang="zh-CN" sz="2000" dirty="0">
                <a:solidFill>
                  <a:prstClr val="black"/>
                </a:solidFill>
                <a:latin typeface="Calibri" panose="020F0502020204030204"/>
                <a:ea typeface="等线" panose="02010600030101010101" pitchFamily="2" charset="-122"/>
              </a:rPr>
              <a:t>, different sequencing protocol</a:t>
            </a:r>
          </a:p>
        </p:txBody>
      </p:sp>
      <p:sp>
        <p:nvSpPr>
          <p:cNvPr id="7" name="标题 1">
            <a:extLst>
              <a:ext uri="{FF2B5EF4-FFF2-40B4-BE49-F238E27FC236}">
                <a16:creationId xmlns:a16="http://schemas.microsoft.com/office/drawing/2014/main" id="{45A4A1BC-9738-4FED-BB03-6CC29BB2DB80}"/>
              </a:ext>
            </a:extLst>
          </p:cNvPr>
          <p:cNvSpPr txBox="1">
            <a:spLocks/>
          </p:cNvSpPr>
          <p:nvPr/>
        </p:nvSpPr>
        <p:spPr>
          <a:xfrm>
            <a:off x="1632000" y="226461"/>
            <a:ext cx="86328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Light" panose="02010600030101010101" pitchFamily="2" charset="-122"/>
              </a:rPr>
              <a:t>Is it artifact?——TLB existence assessment </a:t>
            </a:r>
          </a:p>
        </p:txBody>
      </p:sp>
      <p:graphicFrame>
        <p:nvGraphicFramePr>
          <p:cNvPr id="6" name="表格 5">
            <a:extLst>
              <a:ext uri="{FF2B5EF4-FFF2-40B4-BE49-F238E27FC236}">
                <a16:creationId xmlns:a16="http://schemas.microsoft.com/office/drawing/2014/main" id="{58DC8C71-D563-4AC6-8C8E-6246C900D551}"/>
              </a:ext>
            </a:extLst>
          </p:cNvPr>
          <p:cNvGraphicFramePr>
            <a:graphicFrameLocks noGrp="1"/>
          </p:cNvGraphicFramePr>
          <p:nvPr>
            <p:extLst>
              <p:ext uri="{D42A27DB-BD31-4B8C-83A1-F6EECF244321}">
                <p14:modId xmlns:p14="http://schemas.microsoft.com/office/powerpoint/2010/main" val="1647665834"/>
              </p:ext>
            </p:extLst>
          </p:nvPr>
        </p:nvGraphicFramePr>
        <p:xfrm>
          <a:off x="2543446" y="1199766"/>
          <a:ext cx="6341475" cy="4883494"/>
        </p:xfrm>
        <a:graphic>
          <a:graphicData uri="http://schemas.openxmlformats.org/drawingml/2006/table">
            <a:tbl>
              <a:tblPr firstRow="1" bandRow="1">
                <a:tableStyleId>{5C22544A-7EE6-4342-B048-85BDC9FD1C3A}</a:tableStyleId>
              </a:tblPr>
              <a:tblGrid>
                <a:gridCol w="774826">
                  <a:extLst>
                    <a:ext uri="{9D8B030D-6E8A-4147-A177-3AD203B41FA5}">
                      <a16:colId xmlns:a16="http://schemas.microsoft.com/office/drawing/2014/main" val="3325167985"/>
                    </a:ext>
                  </a:extLst>
                </a:gridCol>
                <a:gridCol w="1964700">
                  <a:extLst>
                    <a:ext uri="{9D8B030D-6E8A-4147-A177-3AD203B41FA5}">
                      <a16:colId xmlns:a16="http://schemas.microsoft.com/office/drawing/2014/main" val="1127805793"/>
                    </a:ext>
                  </a:extLst>
                </a:gridCol>
                <a:gridCol w="1128841">
                  <a:extLst>
                    <a:ext uri="{9D8B030D-6E8A-4147-A177-3AD203B41FA5}">
                      <a16:colId xmlns:a16="http://schemas.microsoft.com/office/drawing/2014/main" val="286229069"/>
                    </a:ext>
                  </a:extLst>
                </a:gridCol>
                <a:gridCol w="973732">
                  <a:extLst>
                    <a:ext uri="{9D8B030D-6E8A-4147-A177-3AD203B41FA5}">
                      <a16:colId xmlns:a16="http://schemas.microsoft.com/office/drawing/2014/main" val="2857316515"/>
                    </a:ext>
                  </a:extLst>
                </a:gridCol>
                <a:gridCol w="1499376">
                  <a:extLst>
                    <a:ext uri="{9D8B030D-6E8A-4147-A177-3AD203B41FA5}">
                      <a16:colId xmlns:a16="http://schemas.microsoft.com/office/drawing/2014/main" val="188950011"/>
                    </a:ext>
                  </a:extLst>
                </a:gridCol>
              </a:tblGrid>
              <a:tr h="223048">
                <a:tc>
                  <a:txBody>
                    <a:bodyPr/>
                    <a:lstStyle/>
                    <a:p>
                      <a:pPr algn="l" rtl="0" fontAlgn="ctr"/>
                      <a:r>
                        <a:rPr lang="en-US" sz="1000" u="none" strike="noStrike" dirty="0">
                          <a:effectLst/>
                        </a:rPr>
                        <a:t>platform</a:t>
                      </a:r>
                      <a:endParaRPr lang="en-US" sz="1000" b="1" i="0" u="none" strike="noStrike" dirty="0">
                        <a:solidFill>
                          <a:srgbClr val="FFFFFF"/>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Dataset</a:t>
                      </a:r>
                      <a:endParaRPr lang="en-US" sz="1000" b="1" i="0" u="none" strike="noStrike" dirty="0">
                        <a:solidFill>
                          <a:srgbClr val="FFFFFF"/>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err="1">
                          <a:effectLst/>
                        </a:rPr>
                        <a:t>b_cell</a:t>
                      </a:r>
                      <a:endParaRPr lang="en-US" sz="1000" b="1" i="0" u="none" strike="noStrike" dirty="0">
                        <a:solidFill>
                          <a:srgbClr val="FFFFFF"/>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TLB</a:t>
                      </a:r>
                      <a:endParaRPr lang="en-US" sz="1000" b="1" i="0" u="none" strike="noStrike">
                        <a:solidFill>
                          <a:srgbClr val="FFFFFF"/>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TLB/B ratio</a:t>
                      </a:r>
                      <a:endParaRPr lang="en-US" sz="1000" b="1" i="0" u="none" strike="noStrike" dirty="0">
                        <a:solidFill>
                          <a:srgbClr val="FFFFFF"/>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193284068"/>
                  </a:ext>
                </a:extLst>
              </a:tr>
              <a:tr h="84212">
                <a:tc rowSpan="4">
                  <a:txBody>
                    <a:bodyPr/>
                    <a:lstStyle/>
                    <a:p>
                      <a:pPr algn="ctr" rtl="0" fontAlgn="ctr"/>
                      <a:r>
                        <a:rPr lang="en-US" altLang="zh-CN" sz="1000" u="none" strike="noStrike" dirty="0">
                          <a:effectLst/>
                        </a:rPr>
                        <a:t>Smartseq2</a:t>
                      </a:r>
                      <a:endParaRPr lang="en-US" altLang="zh-CN" sz="1000" b="0" i="0" u="none" strike="noStrike" dirty="0">
                        <a:solidFill>
                          <a:srgbClr val="000000"/>
                        </a:solidFill>
                        <a:effectLst/>
                        <a:latin typeface="Calibri" panose="020F0502020204030204" pitchFamily="34" charset="0"/>
                        <a:ea typeface="+mn-ea"/>
                      </a:endParaRPr>
                    </a:p>
                  </a:txBody>
                  <a:tcPr marL="2545" marR="2545" marT="2545" marB="0" anchor="ctr">
                    <a:solidFill>
                      <a:schemeClr val="accent6">
                        <a:lumMod val="60000"/>
                        <a:lumOff val="40000"/>
                      </a:schemeClr>
                    </a:solidFill>
                  </a:tcPr>
                </a:tc>
                <a:tc>
                  <a:txBody>
                    <a:bodyPr/>
                    <a:lstStyle/>
                    <a:p>
                      <a:pPr algn="l" rtl="0" fontAlgn="ctr"/>
                      <a:r>
                        <a:rPr lang="en-US" sz="1000" u="none" strike="noStrike" dirty="0">
                          <a:effectLst/>
                        </a:rPr>
                        <a:t>SKCM_GSE72056</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638</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a:effectLst/>
                        </a:rPr>
                        <a:t>83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13.00%</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extLst>
                  <a:ext uri="{0D108BD9-81ED-4DB2-BD59-A6C34878D82A}">
                    <a16:rowId xmlns:a16="http://schemas.microsoft.com/office/drawing/2014/main" val="1004203468"/>
                  </a:ext>
                </a:extLst>
              </a:tr>
              <a:tr h="126739">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SKCM_GSE120575aPD1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1666</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a:effectLst/>
                        </a:rPr>
                        <a:t>21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1.26%</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extLst>
                  <a:ext uri="{0D108BD9-81ED-4DB2-BD59-A6C34878D82A}">
                    <a16:rowId xmlns:a16="http://schemas.microsoft.com/office/drawing/2014/main" val="2572684014"/>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SKCM_GSE115978aPD1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887</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84</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9.47%</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extLst>
                  <a:ext uri="{0D108BD9-81ED-4DB2-BD59-A6C34878D82A}">
                    <a16:rowId xmlns:a16="http://schemas.microsoft.com/office/drawing/2014/main" val="2253052895"/>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NSCLC_GSE127465</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4277</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76</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tc>
                  <a:txBody>
                    <a:bodyPr/>
                    <a:lstStyle/>
                    <a:p>
                      <a:pPr algn="l" rtl="0" fontAlgn="ctr"/>
                      <a:r>
                        <a:rPr lang="en-US" altLang="zh-CN" sz="1000" u="none" strike="noStrike" dirty="0">
                          <a:effectLst/>
                        </a:rPr>
                        <a:t>1.78%</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6">
                        <a:lumMod val="40000"/>
                        <a:lumOff val="60000"/>
                      </a:schemeClr>
                    </a:solidFill>
                  </a:tcPr>
                </a:tc>
                <a:extLst>
                  <a:ext uri="{0D108BD9-81ED-4DB2-BD59-A6C34878D82A}">
                    <a16:rowId xmlns:a16="http://schemas.microsoft.com/office/drawing/2014/main" val="4180356787"/>
                  </a:ext>
                </a:extLst>
              </a:tr>
              <a:tr h="84212">
                <a:tc rowSpan="26">
                  <a:txBody>
                    <a:bodyPr/>
                    <a:lstStyle/>
                    <a:p>
                      <a:pPr algn="ctr" rtl="0" fontAlgn="ctr"/>
                      <a:r>
                        <a:rPr lang="en-US" sz="1000" u="none" strike="noStrike" dirty="0">
                          <a:effectLst/>
                        </a:rPr>
                        <a:t>10x</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solidFill>
                  </a:tcPr>
                </a:tc>
                <a:tc>
                  <a:txBody>
                    <a:bodyPr/>
                    <a:lstStyle/>
                    <a:p>
                      <a:pPr algn="l" rtl="0" fontAlgn="ctr"/>
                      <a:r>
                        <a:rPr lang="en-US" sz="1000" u="none" strike="noStrike" dirty="0" err="1">
                          <a:effectLst/>
                        </a:rPr>
                        <a:t>UVM_Michael</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2487</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388</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15.60%</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2463142429"/>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TME_integration</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35048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1502</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4.29%</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1318595772"/>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STAD_GSE134520</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2035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25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1.22%</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1847276515"/>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SKCM_GSE148190</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694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42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6.05%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2472494479"/>
                  </a:ext>
                </a:extLst>
              </a:tr>
              <a:tr h="84212">
                <a:tc vMerge="1">
                  <a:txBody>
                    <a:bodyPr/>
                    <a:lstStyle/>
                    <a:p>
                      <a:pPr algn="l" rtl="0" fontAlgn="ct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SKCM_GSE139249</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331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23</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6.95%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2815760188"/>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REF_thymus</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5082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291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5.70%</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704187580"/>
                  </a:ext>
                </a:extLst>
              </a:tr>
              <a:tr h="84212">
                <a:tc vMerge="1">
                  <a:txBody>
                    <a:bodyPr/>
                    <a:lstStyle/>
                    <a:p>
                      <a:pPr algn="l" rtl="0" fontAlgn="ct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REF_PBMC</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7605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305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4.01%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3207824401"/>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err="1">
                          <a:effectLst/>
                        </a:rPr>
                        <a:t>REF_ebibone</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56564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2054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3.63%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3501961857"/>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err="1">
                          <a:effectLst/>
                        </a:rPr>
                        <a:t>RCC_Ajaykumar</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1952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114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5.84%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777603697"/>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NSCLC_GSE139555</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3281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588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17.90%</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2514480746"/>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NSCLC_GSE131907</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15588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308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1.98%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1784300615"/>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NSCLC_EMTAB6149</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2554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132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5.17%</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1039019462"/>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MCC_GSE118056aPDL1</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571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9.11%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3436653354"/>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MCC_GSE117988aPD1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194</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61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413676459"/>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LUAD_Diether</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5203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242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4.65%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1316301623"/>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LIHC_GSE14022810X</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4237</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319</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7.53%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2295717449"/>
                  </a:ext>
                </a:extLst>
              </a:tr>
              <a:tr h="126739">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LIHC_GSE125449aPDL1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640</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36</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5.60%</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1637352301"/>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KIRC_GSE145281aPDL1</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4376</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335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7.66%</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418974366"/>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KIRC_GSE139555</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7859</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282</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3.59%</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1621948595"/>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HNSC_Unpublished</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7616</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92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1.20%</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2478800084"/>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HNSC_GSE139324</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17627</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823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4.67%</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1810065992"/>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ESCC_Ylin</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19169</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605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3.16%</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2346008628"/>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CRC_GSE14677110X</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9891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251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2.54%</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573647241"/>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CRC_GSE139555</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2891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119</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4.11%</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3398866550"/>
                  </a:ext>
                </a:extLst>
              </a:tr>
              <a:tr h="167041">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CHOL_GSE125449aPD1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493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50</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10.10%</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252090561"/>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BCC_GSE123813aPD1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8669</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a:effectLst/>
                        </a:rPr>
                        <a:t>85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tc>
                  <a:txBody>
                    <a:bodyPr/>
                    <a:lstStyle/>
                    <a:p>
                      <a:pPr algn="l" rtl="0" fontAlgn="ctr"/>
                      <a:r>
                        <a:rPr lang="en-US" altLang="zh-CN" sz="1000" u="none" strike="noStrike" dirty="0">
                          <a:effectLst/>
                        </a:rPr>
                        <a:t>0.98%</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chemeClr val="accent5">
                        <a:lumMod val="40000"/>
                        <a:lumOff val="60000"/>
                      </a:schemeClr>
                    </a:solidFill>
                  </a:tcPr>
                </a:tc>
                <a:extLst>
                  <a:ext uri="{0D108BD9-81ED-4DB2-BD59-A6C34878D82A}">
                    <a16:rowId xmlns:a16="http://schemas.microsoft.com/office/drawing/2014/main" val="503807360"/>
                  </a:ext>
                </a:extLst>
              </a:tr>
            </a:tbl>
          </a:graphicData>
        </a:graphic>
      </p:graphicFrame>
    </p:spTree>
    <p:extLst>
      <p:ext uri="{BB962C8B-B14F-4D97-AF65-F5344CB8AC3E}">
        <p14:creationId xmlns:p14="http://schemas.microsoft.com/office/powerpoint/2010/main" val="191903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371C43D-955C-4A2A-8F58-B2A7478BC8AC}"/>
              </a:ext>
            </a:extLst>
          </p:cNvPr>
          <p:cNvSpPr>
            <a:spLocks noGrp="1"/>
          </p:cNvSpPr>
          <p:nvPr>
            <p:ph type="sldNum" sz="quarter" idx="12"/>
          </p:nvPr>
        </p:nvSpPr>
        <p:spPr/>
        <p:txBody>
          <a:bodyPr/>
          <a:lstStyle/>
          <a:p>
            <a:fld id="{03A5297B-337B-4F1B-BFA1-168E2466F4C1}" type="slidenum">
              <a:rPr lang="en-US">
                <a:solidFill>
                  <a:prstClr val="black">
                    <a:tint val="75000"/>
                  </a:prstClr>
                </a:solidFill>
                <a:latin typeface="Calibri" panose="020F0502020204030204"/>
              </a:rPr>
              <a:pPr/>
              <a:t>12</a:t>
            </a:fld>
            <a:endParaRPr lang="en-US">
              <a:solidFill>
                <a:prstClr val="black">
                  <a:tint val="75000"/>
                </a:prstClr>
              </a:solidFill>
              <a:latin typeface="Calibri" panose="020F0502020204030204"/>
            </a:endParaRPr>
          </a:p>
        </p:txBody>
      </p:sp>
      <p:sp>
        <p:nvSpPr>
          <p:cNvPr id="5" name="文本框 4">
            <a:extLst>
              <a:ext uri="{FF2B5EF4-FFF2-40B4-BE49-F238E27FC236}">
                <a16:creationId xmlns:a16="http://schemas.microsoft.com/office/drawing/2014/main" id="{6DB8D6D0-8F51-4F77-A678-C1509D128EA7}"/>
              </a:ext>
            </a:extLst>
          </p:cNvPr>
          <p:cNvSpPr txBox="1"/>
          <p:nvPr/>
        </p:nvSpPr>
        <p:spPr>
          <a:xfrm>
            <a:off x="1927201" y="720286"/>
            <a:ext cx="7797600" cy="448584"/>
          </a:xfrm>
          <a:prstGeom prst="rect">
            <a:avLst/>
          </a:prstGeom>
          <a:noFill/>
        </p:spPr>
        <p:txBody>
          <a:bodyPr wrap="square" rtlCol="0">
            <a:spAutoFit/>
          </a:bodyPr>
          <a:lstStyle/>
          <a:p>
            <a:pPr>
              <a:lnSpc>
                <a:spcPct val="125000"/>
              </a:lnSpc>
            </a:pPr>
            <a:r>
              <a:rPr lang="en-US" altLang="zh-CN" sz="2000" dirty="0">
                <a:solidFill>
                  <a:prstClr val="black"/>
                </a:solidFill>
                <a:latin typeface="Calibri" panose="020F0502020204030204"/>
                <a:ea typeface="等线" panose="02010600030101010101" pitchFamily="2" charset="-122"/>
              </a:rPr>
              <a:t>1. Find TLB in different cancer/dataset, </a:t>
            </a:r>
            <a:r>
              <a:rPr lang="en-US" altLang="zh-CN" sz="2000" dirty="0">
                <a:solidFill>
                  <a:srgbClr val="C00000"/>
                </a:solidFill>
                <a:latin typeface="Calibri" panose="020F0502020204030204"/>
                <a:ea typeface="等线" panose="02010600030101010101" pitchFamily="2" charset="-122"/>
              </a:rPr>
              <a:t>different sequencing protocol</a:t>
            </a:r>
            <a:endParaRPr lang="en-US" altLang="zh-CN" sz="2000" dirty="0">
              <a:solidFill>
                <a:prstClr val="black"/>
              </a:solidFill>
              <a:latin typeface="Calibri" panose="020F0502020204030204"/>
              <a:ea typeface="等线" panose="02010600030101010101" pitchFamily="2" charset="-122"/>
            </a:endParaRPr>
          </a:p>
        </p:txBody>
      </p:sp>
      <p:graphicFrame>
        <p:nvGraphicFramePr>
          <p:cNvPr id="11" name="表格 10">
            <a:extLst>
              <a:ext uri="{FF2B5EF4-FFF2-40B4-BE49-F238E27FC236}">
                <a16:creationId xmlns:a16="http://schemas.microsoft.com/office/drawing/2014/main" id="{65C83B98-F78D-498D-939E-D82FF82CA068}"/>
              </a:ext>
            </a:extLst>
          </p:cNvPr>
          <p:cNvGraphicFramePr>
            <a:graphicFrameLocks noGrp="1"/>
          </p:cNvGraphicFramePr>
          <p:nvPr/>
        </p:nvGraphicFramePr>
        <p:xfrm>
          <a:off x="2006398" y="1364441"/>
          <a:ext cx="8179205" cy="4756828"/>
        </p:xfrm>
        <a:graphic>
          <a:graphicData uri="http://schemas.openxmlformats.org/drawingml/2006/table">
            <a:tbl>
              <a:tblPr/>
              <a:tblGrid>
                <a:gridCol w="1690994">
                  <a:extLst>
                    <a:ext uri="{9D8B030D-6E8A-4147-A177-3AD203B41FA5}">
                      <a16:colId xmlns:a16="http://schemas.microsoft.com/office/drawing/2014/main" val="1518517276"/>
                    </a:ext>
                  </a:extLst>
                </a:gridCol>
                <a:gridCol w="384211">
                  <a:extLst>
                    <a:ext uri="{9D8B030D-6E8A-4147-A177-3AD203B41FA5}">
                      <a16:colId xmlns:a16="http://schemas.microsoft.com/office/drawing/2014/main" val="3438704478"/>
                    </a:ext>
                  </a:extLst>
                </a:gridCol>
                <a:gridCol w="452378">
                  <a:extLst>
                    <a:ext uri="{9D8B030D-6E8A-4147-A177-3AD203B41FA5}">
                      <a16:colId xmlns:a16="http://schemas.microsoft.com/office/drawing/2014/main" val="1466677265"/>
                    </a:ext>
                  </a:extLst>
                </a:gridCol>
                <a:gridCol w="347029">
                  <a:extLst>
                    <a:ext uri="{9D8B030D-6E8A-4147-A177-3AD203B41FA5}">
                      <a16:colId xmlns:a16="http://schemas.microsoft.com/office/drawing/2014/main" val="2574157716"/>
                    </a:ext>
                  </a:extLst>
                </a:gridCol>
                <a:gridCol w="557726">
                  <a:extLst>
                    <a:ext uri="{9D8B030D-6E8A-4147-A177-3AD203B41FA5}">
                      <a16:colId xmlns:a16="http://schemas.microsoft.com/office/drawing/2014/main" val="978873634"/>
                    </a:ext>
                  </a:extLst>
                </a:gridCol>
                <a:gridCol w="509488">
                  <a:extLst>
                    <a:ext uri="{9D8B030D-6E8A-4147-A177-3AD203B41FA5}">
                      <a16:colId xmlns:a16="http://schemas.microsoft.com/office/drawing/2014/main" val="2996922620"/>
                    </a:ext>
                  </a:extLst>
                </a:gridCol>
                <a:gridCol w="539663">
                  <a:extLst>
                    <a:ext uri="{9D8B030D-6E8A-4147-A177-3AD203B41FA5}">
                      <a16:colId xmlns:a16="http://schemas.microsoft.com/office/drawing/2014/main" val="3385032486"/>
                    </a:ext>
                  </a:extLst>
                </a:gridCol>
                <a:gridCol w="2619446">
                  <a:extLst>
                    <a:ext uri="{9D8B030D-6E8A-4147-A177-3AD203B41FA5}">
                      <a16:colId xmlns:a16="http://schemas.microsoft.com/office/drawing/2014/main" val="879196287"/>
                    </a:ext>
                  </a:extLst>
                </a:gridCol>
                <a:gridCol w="1078270">
                  <a:extLst>
                    <a:ext uri="{9D8B030D-6E8A-4147-A177-3AD203B41FA5}">
                      <a16:colId xmlns:a16="http://schemas.microsoft.com/office/drawing/2014/main" val="1330863619"/>
                    </a:ext>
                  </a:extLst>
                </a:gridCol>
              </a:tblGrid>
              <a:tr h="181330">
                <a:tc>
                  <a:txBody>
                    <a:bodyPr/>
                    <a:lstStyle/>
                    <a:p>
                      <a:pPr algn="l" fontAlgn="ctr"/>
                      <a:r>
                        <a:rPr lang="en-US" sz="900" b="1" i="0" u="none" strike="noStrike" dirty="0">
                          <a:solidFill>
                            <a:srgbClr val="FFFFFF"/>
                          </a:solidFill>
                          <a:effectLst/>
                          <a:latin typeface="Calibri" panose="020F0502020204030204" pitchFamily="34" charset="0"/>
                          <a:ea typeface="等线" panose="02010600030101010101" pitchFamily="2" charset="-122"/>
                        </a:rPr>
                        <a:t>datasets</a:t>
                      </a:r>
                    </a:p>
                  </a:txBody>
                  <a:tcPr marL="5264" marR="5264" marT="5264" marB="0" anchor="ctr">
                    <a:lnL>
                      <a:noFill/>
                    </a:lnL>
                    <a:lnR>
                      <a:noFill/>
                    </a:lnR>
                    <a:lnT>
                      <a:noFill/>
                    </a:lnT>
                    <a:lnB w="12700" cap="flat" cmpd="sng" algn="ctr">
                      <a:solidFill>
                        <a:srgbClr val="FFFFFF"/>
                      </a:solidFill>
                      <a:prstDash val="solid"/>
                      <a:round/>
                      <a:headEnd type="none" w="med" len="med"/>
                      <a:tailEnd type="none" w="med" len="med"/>
                    </a:lnB>
                    <a:solidFill>
                      <a:srgbClr val="4472C4"/>
                    </a:solidFill>
                  </a:tcPr>
                </a:tc>
                <a:tc>
                  <a:txBody>
                    <a:bodyPr/>
                    <a:lstStyle/>
                    <a:p>
                      <a:pPr algn="l" fontAlgn="ctr"/>
                      <a:r>
                        <a:rPr lang="en-US" sz="900" b="1" i="0" u="none" strike="noStrike" dirty="0">
                          <a:solidFill>
                            <a:srgbClr val="FFFFFF"/>
                          </a:solidFill>
                          <a:effectLst/>
                          <a:latin typeface="Calibri" panose="020F0502020204030204" pitchFamily="34" charset="0"/>
                          <a:ea typeface="等线" panose="02010600030101010101" pitchFamily="2" charset="-122"/>
                        </a:rPr>
                        <a:t>all</a:t>
                      </a:r>
                    </a:p>
                  </a:txBody>
                  <a:tcPr marL="5264" marR="5264" marT="5264" marB="0" anchor="ctr">
                    <a:lnL>
                      <a:noFill/>
                    </a:lnL>
                    <a:lnR>
                      <a:noFill/>
                    </a:lnR>
                    <a:lnT>
                      <a:noFill/>
                    </a:lnT>
                    <a:lnB w="12700" cap="flat" cmpd="sng" algn="ctr">
                      <a:solidFill>
                        <a:srgbClr val="FFFFFF"/>
                      </a:solidFill>
                      <a:prstDash val="solid"/>
                      <a:round/>
                      <a:headEnd type="none" w="med" len="med"/>
                      <a:tailEnd type="none" w="med" len="med"/>
                    </a:lnB>
                    <a:solidFill>
                      <a:srgbClr val="4472C4"/>
                    </a:solidFill>
                  </a:tcPr>
                </a:tc>
                <a:tc>
                  <a:txBody>
                    <a:bodyPr/>
                    <a:lstStyle/>
                    <a:p>
                      <a:pPr algn="l" fontAlgn="ctr"/>
                      <a:r>
                        <a:rPr lang="en-US" sz="900" b="1" i="0" u="none" strike="noStrike">
                          <a:solidFill>
                            <a:srgbClr val="FFFFFF"/>
                          </a:solidFill>
                          <a:effectLst/>
                          <a:latin typeface="Calibri" panose="020F0502020204030204" pitchFamily="34" charset="0"/>
                          <a:ea typeface="等线" panose="02010600030101010101" pitchFamily="2" charset="-122"/>
                        </a:rPr>
                        <a:t>B_cell</a:t>
                      </a:r>
                    </a:p>
                  </a:txBody>
                  <a:tcPr marL="5264" marR="5264" marT="5264" marB="0" anchor="ctr">
                    <a:lnL>
                      <a:noFill/>
                    </a:lnL>
                    <a:lnR>
                      <a:noFill/>
                    </a:lnR>
                    <a:lnT>
                      <a:noFill/>
                    </a:lnT>
                    <a:lnB w="12700" cap="flat" cmpd="sng" algn="ctr">
                      <a:solidFill>
                        <a:srgbClr val="FFFFFF"/>
                      </a:solidFill>
                      <a:prstDash val="solid"/>
                      <a:round/>
                      <a:headEnd type="none" w="med" len="med"/>
                      <a:tailEnd type="none" w="med" len="med"/>
                    </a:lnB>
                    <a:solidFill>
                      <a:srgbClr val="4472C4"/>
                    </a:solidFill>
                  </a:tcPr>
                </a:tc>
                <a:tc>
                  <a:txBody>
                    <a:bodyPr/>
                    <a:lstStyle/>
                    <a:p>
                      <a:pPr algn="l" fontAlgn="ctr"/>
                      <a:r>
                        <a:rPr lang="en-US" sz="900" b="1" i="0" u="none" strike="noStrike" dirty="0">
                          <a:solidFill>
                            <a:srgbClr val="FFFFFF"/>
                          </a:solidFill>
                          <a:effectLst/>
                          <a:latin typeface="Calibri" panose="020F0502020204030204" pitchFamily="34" charset="0"/>
                          <a:ea typeface="等线" panose="02010600030101010101" pitchFamily="2" charset="-122"/>
                        </a:rPr>
                        <a:t>TLB</a:t>
                      </a:r>
                    </a:p>
                  </a:txBody>
                  <a:tcPr marL="5264" marR="5264" marT="5264" marB="0" anchor="ctr">
                    <a:lnL>
                      <a:noFill/>
                    </a:lnL>
                    <a:lnR>
                      <a:noFill/>
                    </a:lnR>
                    <a:lnT>
                      <a:noFill/>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l" fontAlgn="ctr"/>
                      <a:r>
                        <a:rPr lang="en-US" sz="900" b="1" i="0" u="none" strike="noStrike" dirty="0">
                          <a:solidFill>
                            <a:srgbClr val="FFFFFF"/>
                          </a:solidFill>
                          <a:effectLst/>
                          <a:latin typeface="Calibri" panose="020F0502020204030204" pitchFamily="34" charset="0"/>
                          <a:ea typeface="等线" panose="02010600030101010101" pitchFamily="2" charset="-122"/>
                        </a:rPr>
                        <a:t>TLB/all(%)</a:t>
                      </a:r>
                    </a:p>
                  </a:txBody>
                  <a:tcPr marL="5264" marR="5264" marT="5264" marB="0" anchor="ctr">
                    <a:lnL>
                      <a:noFill/>
                    </a:lnL>
                    <a:lnR>
                      <a:noFill/>
                    </a:lnR>
                    <a:lnT>
                      <a:noFill/>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l" fontAlgn="ctr"/>
                      <a:r>
                        <a:rPr lang="en-US" sz="900" b="1" i="0" u="none" strike="noStrike" dirty="0">
                          <a:solidFill>
                            <a:srgbClr val="FFFFFF"/>
                          </a:solidFill>
                          <a:effectLst/>
                          <a:latin typeface="Calibri" panose="020F0502020204030204" pitchFamily="34" charset="0"/>
                          <a:ea typeface="等线" panose="02010600030101010101" pitchFamily="2" charset="-122"/>
                        </a:rPr>
                        <a:t>TLB/B(%)</a:t>
                      </a:r>
                    </a:p>
                  </a:txBody>
                  <a:tcPr marL="5264" marR="5264" marT="5264" marB="0" anchor="ctr">
                    <a:lnL>
                      <a:noFill/>
                    </a:lnL>
                    <a:lnR>
                      <a:noFill/>
                    </a:lnR>
                    <a:lnT>
                      <a:noFill/>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l" fontAlgn="ctr"/>
                      <a:r>
                        <a:rPr lang="en-US" sz="900" b="1" i="0" u="none" strike="noStrike" dirty="0">
                          <a:solidFill>
                            <a:srgbClr val="FFFFFF"/>
                          </a:solidFill>
                          <a:effectLst/>
                          <a:latin typeface="Calibri" panose="020F0502020204030204" pitchFamily="34" charset="0"/>
                          <a:ea typeface="等线" panose="02010600030101010101" pitchFamily="2" charset="-122"/>
                        </a:rPr>
                        <a:t>chemistry</a:t>
                      </a:r>
                    </a:p>
                  </a:txBody>
                  <a:tcPr marL="5264" marR="5264" marT="5264" marB="0" anchor="ctr">
                    <a:lnL>
                      <a:noFill/>
                    </a:lnL>
                    <a:lnR>
                      <a:noFill/>
                    </a:lnR>
                    <a:lnT>
                      <a:noFill/>
                    </a:lnT>
                    <a:lnB w="12700" cap="flat" cmpd="sng" algn="ctr">
                      <a:solidFill>
                        <a:srgbClr val="FFFFFF"/>
                      </a:solidFill>
                      <a:prstDash val="solid"/>
                      <a:round/>
                      <a:headEnd type="none" w="med" len="med"/>
                      <a:tailEnd type="none" w="med" len="med"/>
                    </a:lnB>
                    <a:solidFill>
                      <a:srgbClr val="4472C4"/>
                    </a:solidFill>
                  </a:tcPr>
                </a:tc>
                <a:tc>
                  <a:txBody>
                    <a:bodyPr/>
                    <a:lstStyle/>
                    <a:p>
                      <a:pPr algn="l" fontAlgn="ctr"/>
                      <a:r>
                        <a:rPr lang="en-US" sz="900" b="1" i="0" u="none" strike="noStrike" dirty="0">
                          <a:solidFill>
                            <a:srgbClr val="FFFFFF"/>
                          </a:solidFill>
                          <a:effectLst/>
                          <a:latin typeface="Calibri" panose="020F0502020204030204" pitchFamily="34" charset="0"/>
                          <a:ea typeface="等线" panose="02010600030101010101" pitchFamily="2" charset="-122"/>
                        </a:rPr>
                        <a:t>technology detail</a:t>
                      </a:r>
                    </a:p>
                  </a:txBody>
                  <a:tcPr marL="5264" marR="5264" marT="5264" marB="0" anchor="ctr">
                    <a:lnL>
                      <a:noFill/>
                    </a:lnL>
                    <a:lnR>
                      <a:noFill/>
                    </a:lnR>
                    <a:lnT>
                      <a:noFill/>
                    </a:lnT>
                    <a:lnB w="12700" cap="flat" cmpd="sng" algn="ctr">
                      <a:solidFill>
                        <a:srgbClr val="FFFFFF"/>
                      </a:solidFill>
                      <a:prstDash val="solid"/>
                      <a:round/>
                      <a:headEnd type="none" w="med" len="med"/>
                      <a:tailEnd type="none" w="med" len="med"/>
                    </a:lnB>
                    <a:solidFill>
                      <a:srgbClr val="4472C4"/>
                    </a:solidFill>
                  </a:tcPr>
                </a:tc>
                <a:tc>
                  <a:txBody>
                    <a:bodyPr/>
                    <a:lstStyle/>
                    <a:p>
                      <a:pPr algn="l" fontAlgn="ctr"/>
                      <a:r>
                        <a:rPr lang="en-US" sz="900" b="1" i="0" u="none" strike="noStrike">
                          <a:solidFill>
                            <a:srgbClr val="FFFFFF"/>
                          </a:solidFill>
                          <a:effectLst/>
                          <a:latin typeface="Calibri" panose="020F0502020204030204" pitchFamily="34" charset="0"/>
                          <a:ea typeface="等线" panose="02010600030101010101" pitchFamily="2" charset="-122"/>
                        </a:rPr>
                        <a:t>sequence_platform</a:t>
                      </a:r>
                    </a:p>
                  </a:txBody>
                  <a:tcPr marL="5264" marR="5264" marT="5264" marB="0" anchor="ctr">
                    <a:lnL>
                      <a:noFill/>
                    </a:lnL>
                    <a:lnR>
                      <a:noFill/>
                    </a:lnR>
                    <a:lnT>
                      <a:noFill/>
                    </a:lnT>
                    <a:lnB w="127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609046342"/>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PBMC_33k</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33052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4363</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217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0.66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4.97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rowSpan="9">
                  <a:txBody>
                    <a:bodyPr/>
                    <a:lstStyle/>
                    <a:p>
                      <a:pPr algn="ctr" rtl="0" fontAlgn="ctr"/>
                      <a:r>
                        <a:rPr lang="en-US" sz="900" b="0" i="0" u="none" strike="noStrike" dirty="0">
                          <a:solidFill>
                            <a:srgbClr val="000000"/>
                          </a:solidFill>
                          <a:effectLst/>
                          <a:latin typeface="Calibri" panose="020F0502020204030204" pitchFamily="34" charset="0"/>
                          <a:ea typeface="等线" panose="02010600030101010101" pitchFamily="2" charset="-122"/>
                        </a:rPr>
                        <a:t>v1</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rowSpan="13">
                  <a:txBody>
                    <a:bodyPr/>
                    <a:lstStyle/>
                    <a:p>
                      <a:pPr algn="ctr" rtl="0" fontAlgn="ctr"/>
                      <a:r>
                        <a:rPr lang="en-US" sz="900" b="0" i="0" u="none" strike="noStrike" dirty="0">
                          <a:solidFill>
                            <a:srgbClr val="000000"/>
                          </a:solidFill>
                          <a:effectLst/>
                          <a:latin typeface="Calibri" panose="020F0502020204030204" pitchFamily="34" charset="0"/>
                          <a:ea typeface="等线" panose="02010600030101010101" pitchFamily="2" charset="-122"/>
                        </a:rPr>
                        <a:t>None</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rowSpan="2">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a:t>
                      </a:r>
                      <a:r>
                        <a:rPr lang="en-US" sz="900" b="0" i="0" u="none" strike="noStrike" dirty="0" err="1">
                          <a:solidFill>
                            <a:srgbClr val="000000"/>
                          </a:solidFill>
                          <a:effectLst/>
                          <a:latin typeface="Calibri" panose="020F0502020204030204" pitchFamily="34" charset="0"/>
                          <a:ea typeface="等线" panose="02010600030101010101" pitchFamily="2" charset="-122"/>
                        </a:rPr>
                        <a:t>NextSeq</a:t>
                      </a:r>
                      <a:r>
                        <a:rPr lang="en-US" sz="900" b="0" i="0" u="none" strike="noStrike" dirty="0">
                          <a:solidFill>
                            <a:srgbClr val="000000"/>
                          </a:solidFill>
                          <a:effectLst/>
                          <a:latin typeface="Calibri" panose="020F0502020204030204" pitchFamily="34" charset="0"/>
                          <a:ea typeface="等线" panose="02010600030101010101" pitchFamily="2" charset="-122"/>
                        </a:rPr>
                        <a:t> 500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707529752"/>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PBMC_3k</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2668</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347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12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0.45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3.46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774023326"/>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PBMC_50_50_mixture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8040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611</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39</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0.49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6.38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Hiseq2500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4227510499"/>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PBMC_6k</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5532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704</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29</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0.52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4.12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a:t>
                      </a:r>
                      <a:r>
                        <a:rPr lang="en-US" sz="900" b="0" i="0" u="none" strike="noStrike" dirty="0" err="1">
                          <a:solidFill>
                            <a:srgbClr val="000000"/>
                          </a:solidFill>
                          <a:effectLst/>
                          <a:latin typeface="Calibri" panose="020F0502020204030204" pitchFamily="34" charset="0"/>
                          <a:ea typeface="等线" panose="02010600030101010101" pitchFamily="2" charset="-122"/>
                        </a:rPr>
                        <a:t>NextSeq</a:t>
                      </a:r>
                      <a:r>
                        <a:rPr lang="en-US" sz="900" b="0" i="0" u="none" strike="noStrike" dirty="0">
                          <a:solidFill>
                            <a:srgbClr val="000000"/>
                          </a:solidFill>
                          <a:effectLst/>
                          <a:latin typeface="Calibri" panose="020F0502020204030204" pitchFamily="34" charset="0"/>
                          <a:ea typeface="等线" panose="02010600030101010101" pitchFamily="2" charset="-122"/>
                        </a:rPr>
                        <a:t> 500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733475275"/>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PBMC_90_10_mixture</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6945</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621</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0.43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4.83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rowSpan="2">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Hiseq2500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780798702"/>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PBMC_99_1_mixture</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8185</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816</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0.45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4.53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481073905"/>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PBMC_donor_A_68k</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68389</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3950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382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0.56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9.67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Illumina NextSeq 500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4347387"/>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PBMC_donor_B</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7647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694</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0.55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6.05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rowSpan="2">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Hiseq2500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85337964"/>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PBMC_donor_C</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9302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833</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48</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0.52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5.76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044539431"/>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PBMC_4k</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4244</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621</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19</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0.45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3.06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rowSpan="2">
                  <a:txBody>
                    <a:bodyPr/>
                    <a:lstStyle/>
                    <a:p>
                      <a:pPr algn="ctr" rtl="0" fontAlgn="ctr"/>
                      <a:r>
                        <a:rPr lang="en-US" sz="900" b="0" i="0" u="none" strike="noStrike" dirty="0">
                          <a:solidFill>
                            <a:srgbClr val="000000"/>
                          </a:solidFill>
                          <a:effectLst/>
                          <a:latin typeface="Calibri" panose="020F0502020204030204" pitchFamily="34" charset="0"/>
                          <a:ea typeface="等线" panose="02010600030101010101" pitchFamily="2" charset="-122"/>
                        </a:rPr>
                        <a:t>v2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rowSpan="2">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Hiseq4000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40648548"/>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PBMC_8k</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6027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972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34</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0.56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3.50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4043891895"/>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PBMC_10k_surface_protein</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7865</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707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66</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0.84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9.34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rowSpan="4">
                  <a:txBody>
                    <a:bodyPr/>
                    <a:lstStyle/>
                    <a:p>
                      <a:pPr algn="ctr" rtl="0" fontAlgn="ctr"/>
                      <a:r>
                        <a:rPr lang="en-US" sz="900" b="0" i="0" u="none" strike="noStrike" dirty="0">
                          <a:solidFill>
                            <a:srgbClr val="000000"/>
                          </a:solidFill>
                          <a:effectLst/>
                          <a:latin typeface="Calibri" panose="020F0502020204030204" pitchFamily="34" charset="0"/>
                          <a:ea typeface="等线" panose="02010600030101010101" pitchFamily="2" charset="-122"/>
                        </a:rPr>
                        <a:t>v3</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rowSpan="4">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NovaSeq</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938014207"/>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PBMC_10k_v3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10959</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1633</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118</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1.08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7.23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915282885"/>
                  </a:ext>
                </a:extLst>
              </a:tr>
              <a:tr h="34401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PBMC_5k_Next_GEM_surface_protein</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5247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344</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0.23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3.49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Chromium Single Cell 3ʹ Reagent Kits v3 with Feature Barcoding technology for Cell Surface Protein User Guide</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4169834270"/>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PBMC_5k_Next_GEM</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4563</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540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0.66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5.56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Chromium Single Cell 3ʹ Reagent Kits v3</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424873717"/>
                  </a:ext>
                </a:extLst>
              </a:tr>
              <a:tr h="299103">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PBMC_10k_dual_indexed</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9972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969</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76</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0.76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7.84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rowSpan="7">
                  <a:txBody>
                    <a:bodyPr/>
                    <a:lstStyle/>
                    <a:p>
                      <a:pPr algn="ctr" rtl="0" fontAlgn="ctr"/>
                      <a:r>
                        <a:rPr lang="en-US" sz="900" b="0" i="0" u="none" strike="noStrike" dirty="0">
                          <a:solidFill>
                            <a:srgbClr val="000000"/>
                          </a:solidFill>
                          <a:effectLst/>
                          <a:latin typeface="Calibri" panose="020F0502020204030204" pitchFamily="34" charset="0"/>
                          <a:ea typeface="等线" panose="02010600030101010101" pitchFamily="2" charset="-122"/>
                        </a:rPr>
                        <a:t>v3.1</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Chromium Next GEM Single Cell 3' Reagent Kits v3.1 (Dual Index)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rowSpan="2">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NovaSeq 6000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699375407"/>
                  </a:ext>
                </a:extLst>
              </a:tr>
              <a:tr h="299103">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PBMC_10k_single_indexed</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10008</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969</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78</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0.78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8.05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Chromium Next GEM Single Cell 3' Reagent Kits v3.1 (Single Index)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491780391"/>
                  </a:ext>
                </a:extLst>
              </a:tr>
              <a:tr h="299103">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PBMC_5k_chromium_connect</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3642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460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0.47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3.70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Chromium Next GEM Automated Single Cell 3ʹ Reagent Kits v3.1</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rowSpan="4">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NovaSeq</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81227763"/>
                  </a:ext>
                </a:extLst>
              </a:tr>
              <a:tr h="230984">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PBMC_5k_manual</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4027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516</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18</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0.45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3.49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Chromium Single Cell 3ʹ Reagent Kits v3.1</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084117608"/>
                  </a:ext>
                </a:extLst>
              </a:tr>
              <a:tr h="15236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PBMC_5k_Next_GEM_2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4580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589</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26</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0.57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4.41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Chromium Next GEM Single Cell 3ʹ Reagent Kits v3.1</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740566049"/>
                  </a:ext>
                </a:extLst>
              </a:tr>
              <a:tr h="445838">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PBMC_5k_Next_GEM2_surface_protein</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5527</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359</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14</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0.25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3.90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Chromium Next GEM Single Cell 3ʹ Reagent Kits v3.1 with Feature Barcoding technology for Cell Surface Protein User Guide</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751850471"/>
                  </a:ext>
                </a:extLst>
              </a:tr>
              <a:tr h="299103">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PBMC_whole_transcriptome</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9365</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872</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84</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a:solidFill>
                            <a:srgbClr val="000000"/>
                          </a:solidFill>
                          <a:effectLst/>
                          <a:latin typeface="Calibri" panose="020F0502020204030204" pitchFamily="34" charset="0"/>
                          <a:ea typeface="等线" panose="02010600030101010101" pitchFamily="2" charset="-122"/>
                        </a:rPr>
                        <a:t>0.90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a:txBody>
                    <a:bodyPr/>
                    <a:lstStyle/>
                    <a:p>
                      <a:pPr algn="l" rtl="0" fontAlgn="ctr"/>
                      <a:r>
                        <a:rPr lang="en-US" altLang="zh-CN" sz="900" b="0" i="0" u="none" strike="noStrike" dirty="0">
                          <a:solidFill>
                            <a:srgbClr val="000000"/>
                          </a:solidFill>
                          <a:effectLst/>
                          <a:latin typeface="Calibri" panose="020F0502020204030204" pitchFamily="34" charset="0"/>
                          <a:ea typeface="等线" panose="02010600030101010101" pitchFamily="2" charset="-122"/>
                        </a:rPr>
                        <a:t>9.63 </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60000"/>
                        <a:lumOff val="40000"/>
                      </a:schemeClr>
                    </a:solidFill>
                  </a:tcPr>
                </a:tc>
                <a:tc vMerge="1">
                  <a:txBody>
                    <a:bodyPr/>
                    <a:lstStyle/>
                    <a:p>
                      <a:pPr algn="l" rtl="0" fontAlgn="ctr"/>
                      <a:endParaRPr lang="en-US" sz="900" b="0" i="0" u="none" strike="noStrike" dirty="0">
                        <a:solidFill>
                          <a:srgbClr val="000000"/>
                        </a:solidFill>
                        <a:effectLst/>
                        <a:latin typeface="Calibri" panose="020F0502020204030204" pitchFamily="34" charset="0"/>
                        <a:ea typeface="等线" panose="02010600030101010101" pitchFamily="2" charset="-122"/>
                      </a:endParaRP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a:solidFill>
                            <a:srgbClr val="000000"/>
                          </a:solidFill>
                          <a:effectLst/>
                          <a:latin typeface="Calibri" panose="020F0502020204030204" pitchFamily="34" charset="0"/>
                          <a:ea typeface="等线" panose="02010600030101010101" pitchFamily="2" charset="-122"/>
                        </a:rPr>
                        <a:t> Chromium Next GEM Single Cell 3' Reagent Kits v3.1 (Dual Index)</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l" rtl="0" fontAlgn="ctr"/>
                      <a:r>
                        <a:rPr lang="en-US" sz="900" b="0" i="0" u="none" strike="noStrike" dirty="0">
                          <a:solidFill>
                            <a:srgbClr val="000000"/>
                          </a:solidFill>
                          <a:effectLst/>
                          <a:latin typeface="Calibri" panose="020F0502020204030204" pitchFamily="34" charset="0"/>
                          <a:ea typeface="等线" panose="02010600030101010101" pitchFamily="2" charset="-122"/>
                        </a:rPr>
                        <a:t>Illumina NovaSeq 6000</a:t>
                      </a:r>
                    </a:p>
                  </a:txBody>
                  <a:tcPr marL="5264" marR="5264" marT="526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493654328"/>
                  </a:ext>
                </a:extLst>
              </a:tr>
            </a:tbl>
          </a:graphicData>
        </a:graphic>
      </p:graphicFrame>
      <p:sp>
        <p:nvSpPr>
          <p:cNvPr id="13" name="文本框 12">
            <a:extLst>
              <a:ext uri="{FF2B5EF4-FFF2-40B4-BE49-F238E27FC236}">
                <a16:creationId xmlns:a16="http://schemas.microsoft.com/office/drawing/2014/main" id="{003E4300-3692-47ED-BCEB-C1ED0C584591}"/>
              </a:ext>
            </a:extLst>
          </p:cNvPr>
          <p:cNvSpPr txBox="1"/>
          <p:nvPr/>
        </p:nvSpPr>
        <p:spPr>
          <a:xfrm>
            <a:off x="1927202" y="6231467"/>
            <a:ext cx="3609999" cy="307777"/>
          </a:xfrm>
          <a:prstGeom prst="rect">
            <a:avLst/>
          </a:prstGeom>
          <a:noFill/>
        </p:spPr>
        <p:txBody>
          <a:bodyPr wrap="square" rtlCol="0">
            <a:spAutoFit/>
          </a:bodyPr>
          <a:lstStyle/>
          <a:p>
            <a:r>
              <a:rPr lang="en-US" altLang="zh-CN" sz="1400" dirty="0">
                <a:solidFill>
                  <a:prstClr val="black"/>
                </a:solidFill>
                <a:latin typeface="Calibri" panose="020F0502020204030204"/>
                <a:ea typeface="等线" panose="02010600030101010101" pitchFamily="2" charset="-122"/>
              </a:rPr>
              <a:t>Data from 10X official website</a:t>
            </a:r>
            <a:endParaRPr lang="zh-CN" altLang="en-US" sz="1400" dirty="0">
              <a:solidFill>
                <a:prstClr val="black"/>
              </a:solidFill>
              <a:latin typeface="Calibri" panose="020F0502020204030204"/>
              <a:ea typeface="等线" panose="02010600030101010101" pitchFamily="2" charset="-122"/>
            </a:endParaRPr>
          </a:p>
        </p:txBody>
      </p:sp>
      <p:sp>
        <p:nvSpPr>
          <p:cNvPr id="7" name="标题 1">
            <a:extLst>
              <a:ext uri="{FF2B5EF4-FFF2-40B4-BE49-F238E27FC236}">
                <a16:creationId xmlns:a16="http://schemas.microsoft.com/office/drawing/2014/main" id="{665FF97F-71F6-4EFC-AA31-2EBBDD95BD00}"/>
              </a:ext>
            </a:extLst>
          </p:cNvPr>
          <p:cNvSpPr txBox="1">
            <a:spLocks/>
          </p:cNvSpPr>
          <p:nvPr/>
        </p:nvSpPr>
        <p:spPr>
          <a:xfrm>
            <a:off x="1632000" y="226461"/>
            <a:ext cx="86328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Light" panose="02010600030101010101" pitchFamily="2" charset="-122"/>
              </a:rPr>
              <a:t>Is it artifact?——TLB existence assessment </a:t>
            </a:r>
          </a:p>
        </p:txBody>
      </p:sp>
    </p:spTree>
    <p:extLst>
      <p:ext uri="{BB962C8B-B14F-4D97-AF65-F5344CB8AC3E}">
        <p14:creationId xmlns:p14="http://schemas.microsoft.com/office/powerpoint/2010/main" val="1663377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371C43D-955C-4A2A-8F58-B2A7478BC8AC}"/>
              </a:ext>
            </a:extLst>
          </p:cNvPr>
          <p:cNvSpPr>
            <a:spLocks noGrp="1"/>
          </p:cNvSpPr>
          <p:nvPr>
            <p:ph type="sldNum" sz="quarter" idx="12"/>
          </p:nvPr>
        </p:nvSpPr>
        <p:spPr/>
        <p:txBody>
          <a:bodyPr/>
          <a:lstStyle/>
          <a:p>
            <a:fld id="{03A5297B-337B-4F1B-BFA1-168E2466F4C1}" type="slidenum">
              <a:rPr lang="en-US">
                <a:solidFill>
                  <a:prstClr val="black">
                    <a:tint val="75000"/>
                  </a:prstClr>
                </a:solidFill>
                <a:latin typeface="Calibri" panose="020F0502020204030204"/>
              </a:rPr>
              <a:pPr/>
              <a:t>13</a:t>
            </a:fld>
            <a:endParaRPr lang="en-US">
              <a:solidFill>
                <a:prstClr val="black">
                  <a:tint val="75000"/>
                </a:prstClr>
              </a:solidFill>
              <a:latin typeface="Calibri" panose="020F0502020204030204"/>
            </a:endParaRPr>
          </a:p>
        </p:txBody>
      </p:sp>
      <p:sp>
        <p:nvSpPr>
          <p:cNvPr id="5" name="文本框 4">
            <a:extLst>
              <a:ext uri="{FF2B5EF4-FFF2-40B4-BE49-F238E27FC236}">
                <a16:creationId xmlns:a16="http://schemas.microsoft.com/office/drawing/2014/main" id="{6DB8D6D0-8F51-4F77-A678-C1509D128EA7}"/>
              </a:ext>
            </a:extLst>
          </p:cNvPr>
          <p:cNvSpPr txBox="1"/>
          <p:nvPr/>
        </p:nvSpPr>
        <p:spPr>
          <a:xfrm>
            <a:off x="3009901" y="4958398"/>
            <a:ext cx="2024939" cy="412934"/>
          </a:xfrm>
          <a:prstGeom prst="rect">
            <a:avLst/>
          </a:prstGeom>
          <a:noFill/>
        </p:spPr>
        <p:txBody>
          <a:bodyPr wrap="square" rtlCol="0">
            <a:spAutoFit/>
          </a:bodyPr>
          <a:lstStyle/>
          <a:p>
            <a:pPr>
              <a:lnSpc>
                <a:spcPct val="125000"/>
              </a:lnSpc>
            </a:pPr>
            <a:r>
              <a:rPr lang="en-US" altLang="zh-CN" dirty="0">
                <a:solidFill>
                  <a:prstClr val="black"/>
                </a:solidFill>
                <a:latin typeface="Calibri" panose="020F0502020204030204"/>
                <a:ea typeface="等线" panose="02010600030101010101" pitchFamily="2" charset="-122"/>
              </a:rPr>
              <a:t>TLB / all PBMC (%)</a:t>
            </a:r>
          </a:p>
        </p:txBody>
      </p:sp>
      <mc:AlternateContent xmlns:mc="http://schemas.openxmlformats.org/markup-compatibility/2006" xmlns:cx1="http://schemas.microsoft.com/office/drawing/2015/9/8/chartex">
        <mc:Choice Requires="cx1">
          <p:graphicFrame>
            <p:nvGraphicFramePr>
              <p:cNvPr id="9" name="图表 8">
                <a:extLst>
                  <a:ext uri="{FF2B5EF4-FFF2-40B4-BE49-F238E27FC236}">
                    <a16:creationId xmlns:a16="http://schemas.microsoft.com/office/drawing/2014/main" id="{778DC46E-FD23-45DC-AC91-9D83CCA8D406}"/>
                  </a:ext>
                </a:extLst>
              </p:cNvPr>
              <p:cNvGraphicFramePr/>
              <p:nvPr/>
            </p:nvGraphicFramePr>
            <p:xfrm>
              <a:off x="1793999" y="2004060"/>
              <a:ext cx="3947160" cy="284988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图表 8">
                <a:extLst>
                  <a:ext uri="{FF2B5EF4-FFF2-40B4-BE49-F238E27FC236}">
                    <a16:creationId xmlns:a16="http://schemas.microsoft.com/office/drawing/2014/main" id="{778DC46E-FD23-45DC-AC91-9D83CCA8D406}"/>
                  </a:ext>
                </a:extLst>
              </p:cNvPr>
              <p:cNvPicPr>
                <a:picLocks noGrp="1" noRot="1" noChangeAspect="1" noMove="1" noResize="1" noEditPoints="1" noAdjustHandles="1" noChangeArrowheads="1" noChangeShapeType="1"/>
              </p:cNvPicPr>
              <p:nvPr/>
            </p:nvPicPr>
            <p:blipFill>
              <a:blip r:embed="rId4"/>
              <a:stretch>
                <a:fillRect/>
              </a:stretch>
            </p:blipFill>
            <p:spPr>
              <a:xfrm>
                <a:off x="1793999" y="2004060"/>
                <a:ext cx="3947160" cy="284988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 name="图表 13">
                <a:extLst>
                  <a:ext uri="{FF2B5EF4-FFF2-40B4-BE49-F238E27FC236}">
                    <a16:creationId xmlns:a16="http://schemas.microsoft.com/office/drawing/2014/main" id="{5BEC0EBE-7169-45C2-81FB-37A47C8789DE}"/>
                  </a:ext>
                </a:extLst>
              </p:cNvPr>
              <p:cNvGraphicFramePr/>
              <p:nvPr/>
            </p:nvGraphicFramePr>
            <p:xfrm>
              <a:off x="5826001" y="2004060"/>
              <a:ext cx="4572000" cy="284988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4" name="图表 13">
                <a:extLst>
                  <a:ext uri="{FF2B5EF4-FFF2-40B4-BE49-F238E27FC236}">
                    <a16:creationId xmlns:a16="http://schemas.microsoft.com/office/drawing/2014/main" id="{5BEC0EBE-7169-45C2-81FB-37A47C8789DE}"/>
                  </a:ext>
                </a:extLst>
              </p:cNvPr>
              <p:cNvPicPr>
                <a:picLocks noGrp="1" noRot="1" noChangeAspect="1" noMove="1" noResize="1" noEditPoints="1" noAdjustHandles="1" noChangeArrowheads="1" noChangeShapeType="1"/>
              </p:cNvPicPr>
              <p:nvPr/>
            </p:nvPicPr>
            <p:blipFill>
              <a:blip r:embed="rId6"/>
              <a:stretch>
                <a:fillRect/>
              </a:stretch>
            </p:blipFill>
            <p:spPr>
              <a:xfrm>
                <a:off x="5826001" y="2004060"/>
                <a:ext cx="4572000" cy="2849880"/>
              </a:xfrm>
              <a:prstGeom prst="rect">
                <a:avLst/>
              </a:prstGeom>
            </p:spPr>
          </p:pic>
        </mc:Fallback>
      </mc:AlternateContent>
      <p:sp>
        <p:nvSpPr>
          <p:cNvPr id="15" name="文本框 14">
            <a:extLst>
              <a:ext uri="{FF2B5EF4-FFF2-40B4-BE49-F238E27FC236}">
                <a16:creationId xmlns:a16="http://schemas.microsoft.com/office/drawing/2014/main" id="{1F13A262-1BA4-4B5F-B642-B4DE65B0CCC0}"/>
              </a:ext>
            </a:extLst>
          </p:cNvPr>
          <p:cNvSpPr txBox="1"/>
          <p:nvPr/>
        </p:nvSpPr>
        <p:spPr>
          <a:xfrm>
            <a:off x="7401002" y="4958398"/>
            <a:ext cx="1819199" cy="412934"/>
          </a:xfrm>
          <a:prstGeom prst="rect">
            <a:avLst/>
          </a:prstGeom>
          <a:noFill/>
        </p:spPr>
        <p:txBody>
          <a:bodyPr wrap="square" rtlCol="0">
            <a:spAutoFit/>
          </a:bodyPr>
          <a:lstStyle/>
          <a:p>
            <a:pPr>
              <a:lnSpc>
                <a:spcPct val="125000"/>
              </a:lnSpc>
            </a:pPr>
            <a:r>
              <a:rPr lang="en-US" altLang="zh-CN" dirty="0">
                <a:solidFill>
                  <a:prstClr val="black"/>
                </a:solidFill>
                <a:latin typeface="Calibri" panose="020F0502020204030204"/>
                <a:ea typeface="等线" panose="02010600030101010101" pitchFamily="2" charset="-122"/>
              </a:rPr>
              <a:t>TLB / B cell(%)</a:t>
            </a:r>
          </a:p>
        </p:txBody>
      </p:sp>
      <p:sp>
        <p:nvSpPr>
          <p:cNvPr id="16" name="文本框 15">
            <a:extLst>
              <a:ext uri="{FF2B5EF4-FFF2-40B4-BE49-F238E27FC236}">
                <a16:creationId xmlns:a16="http://schemas.microsoft.com/office/drawing/2014/main" id="{B05C18DB-D1FF-45ED-B949-DC4BB6387EE3}"/>
              </a:ext>
            </a:extLst>
          </p:cNvPr>
          <p:cNvSpPr txBox="1"/>
          <p:nvPr/>
        </p:nvSpPr>
        <p:spPr>
          <a:xfrm>
            <a:off x="1927201" y="742057"/>
            <a:ext cx="7797600" cy="448584"/>
          </a:xfrm>
          <a:prstGeom prst="rect">
            <a:avLst/>
          </a:prstGeom>
          <a:noFill/>
        </p:spPr>
        <p:txBody>
          <a:bodyPr wrap="square" rtlCol="0">
            <a:spAutoFit/>
          </a:bodyPr>
          <a:lstStyle/>
          <a:p>
            <a:pPr>
              <a:lnSpc>
                <a:spcPct val="125000"/>
              </a:lnSpc>
            </a:pPr>
            <a:r>
              <a:rPr lang="en-US" altLang="zh-CN" sz="2000" dirty="0">
                <a:solidFill>
                  <a:prstClr val="black"/>
                </a:solidFill>
                <a:latin typeface="Calibri" panose="020F0502020204030204"/>
                <a:ea typeface="等线" panose="02010600030101010101" pitchFamily="2" charset="-122"/>
              </a:rPr>
              <a:t>2. Find TLB in different cancer/dataset, </a:t>
            </a:r>
            <a:r>
              <a:rPr lang="en-US" altLang="zh-CN" sz="2000" dirty="0">
                <a:solidFill>
                  <a:srgbClr val="C00000"/>
                </a:solidFill>
                <a:latin typeface="Calibri" panose="020F0502020204030204"/>
                <a:ea typeface="等线" panose="02010600030101010101" pitchFamily="2" charset="-122"/>
              </a:rPr>
              <a:t>different sequencing protocol</a:t>
            </a:r>
            <a:endParaRPr lang="en-US" altLang="zh-CN" sz="2000" dirty="0">
              <a:solidFill>
                <a:prstClr val="black"/>
              </a:solidFill>
              <a:latin typeface="Calibri" panose="020F0502020204030204"/>
              <a:ea typeface="等线" panose="02010600030101010101" pitchFamily="2" charset="-122"/>
            </a:endParaRPr>
          </a:p>
        </p:txBody>
      </p:sp>
      <p:sp>
        <p:nvSpPr>
          <p:cNvPr id="11" name="标题 1">
            <a:extLst>
              <a:ext uri="{FF2B5EF4-FFF2-40B4-BE49-F238E27FC236}">
                <a16:creationId xmlns:a16="http://schemas.microsoft.com/office/drawing/2014/main" id="{1D1AB6C1-AC2E-4D75-AFB3-054C7CD5B4CC}"/>
              </a:ext>
            </a:extLst>
          </p:cNvPr>
          <p:cNvSpPr txBox="1">
            <a:spLocks/>
          </p:cNvSpPr>
          <p:nvPr/>
        </p:nvSpPr>
        <p:spPr>
          <a:xfrm>
            <a:off x="1632000" y="226461"/>
            <a:ext cx="86328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Light" panose="02010600030101010101" pitchFamily="2" charset="-122"/>
              </a:rPr>
              <a:t>Is it artifact?——TLB existence assessment </a:t>
            </a:r>
          </a:p>
        </p:txBody>
      </p:sp>
    </p:spTree>
    <p:extLst>
      <p:ext uri="{BB962C8B-B14F-4D97-AF65-F5344CB8AC3E}">
        <p14:creationId xmlns:p14="http://schemas.microsoft.com/office/powerpoint/2010/main" val="1103018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1E3154-0B85-4CAD-81F2-0E1F91FF2CB9}"/>
              </a:ext>
            </a:extLst>
          </p:cNvPr>
          <p:cNvSpPr txBox="1"/>
          <p:nvPr/>
        </p:nvSpPr>
        <p:spPr>
          <a:xfrm>
            <a:off x="1748128" y="927004"/>
            <a:ext cx="7664068" cy="2126864"/>
          </a:xfrm>
          <a:prstGeom prst="rect">
            <a:avLst/>
          </a:prstGeom>
          <a:noFill/>
        </p:spPr>
        <p:txBody>
          <a:bodyPr wrap="square" rtlCol="0">
            <a:spAutoFit/>
          </a:bodyPr>
          <a:lstStyle/>
          <a:p>
            <a:pPr>
              <a:lnSpc>
                <a:spcPct val="150000"/>
              </a:lnSpc>
            </a:pPr>
            <a:r>
              <a:rPr lang="en-US" altLang="zh-CN" dirty="0">
                <a:solidFill>
                  <a:prstClr val="black"/>
                </a:solidFill>
                <a:latin typeface="Calibri" panose="020F0502020204030204"/>
                <a:ea typeface="等线" panose="02010600030101010101" pitchFamily="2" charset="-122"/>
              </a:rPr>
              <a:t>1. Confirmation of three TLB subtypes</a:t>
            </a:r>
          </a:p>
          <a:p>
            <a:pPr>
              <a:lnSpc>
                <a:spcPct val="150000"/>
              </a:lnSpc>
            </a:pPr>
            <a:r>
              <a:rPr lang="en-US" altLang="zh-CN" dirty="0">
                <a:solidFill>
                  <a:prstClr val="black"/>
                </a:solidFill>
                <a:latin typeface="Calibri" panose="020F0502020204030204"/>
                <a:ea typeface="等线" panose="02010600030101010101" pitchFamily="2" charset="-122"/>
              </a:rPr>
              <a:t>2. Characterizing TLB with high quality,</a:t>
            </a:r>
            <a:r>
              <a:rPr lang="zh-CN" altLang="en-US" dirty="0">
                <a:solidFill>
                  <a:prstClr val="black"/>
                </a:solidFill>
                <a:latin typeface="Calibri" panose="020F0502020204030204"/>
                <a:ea typeface="等线" panose="02010600030101010101" pitchFamily="2" charset="-122"/>
              </a:rPr>
              <a:t> </a:t>
            </a:r>
            <a:r>
              <a:rPr lang="en-US" altLang="zh-CN" dirty="0" err="1">
                <a:solidFill>
                  <a:prstClr val="black"/>
                </a:solidFill>
                <a:latin typeface="Calibri" panose="020F0502020204030204"/>
                <a:ea typeface="等线" panose="02010600030101010101" pitchFamily="2" charset="-122"/>
              </a:rPr>
              <a:t>muti</a:t>
            </a:r>
            <a:r>
              <a:rPr lang="en-US" altLang="zh-CN" dirty="0">
                <a:solidFill>
                  <a:prstClr val="black"/>
                </a:solidFill>
                <a:latin typeface="Calibri" panose="020F0502020204030204"/>
                <a:ea typeface="等线" panose="02010600030101010101" pitchFamily="2" charset="-122"/>
              </a:rPr>
              <a:t>-omics single cell data</a:t>
            </a:r>
          </a:p>
          <a:p>
            <a:pPr marL="742950" lvl="1" indent="-285750">
              <a:lnSpc>
                <a:spcPct val="150000"/>
              </a:lnSpc>
              <a:buFont typeface="Arial" panose="020B0604020202020204" pitchFamily="34" charset="0"/>
              <a:buChar char="•"/>
            </a:pPr>
            <a:r>
              <a:rPr lang="en-US" altLang="zh-CN" dirty="0">
                <a:solidFill>
                  <a:prstClr val="black"/>
                </a:solidFill>
                <a:latin typeface="Calibri" panose="020F0502020204030204"/>
                <a:ea typeface="等线" panose="02010600030101010101" pitchFamily="2" charset="-122"/>
              </a:rPr>
              <a:t>Transcriptional regulatory network</a:t>
            </a:r>
          </a:p>
          <a:p>
            <a:pPr marL="742950" lvl="1" indent="-285750">
              <a:lnSpc>
                <a:spcPct val="150000"/>
              </a:lnSpc>
              <a:buFont typeface="Arial" panose="020B0604020202020204" pitchFamily="34" charset="0"/>
              <a:buChar char="•"/>
            </a:pPr>
            <a:r>
              <a:rPr lang="en-US" altLang="zh-CN" dirty="0">
                <a:solidFill>
                  <a:prstClr val="black"/>
                </a:solidFill>
                <a:latin typeface="Calibri" panose="020F0502020204030204"/>
                <a:ea typeface="等线" panose="02010600030101010101" pitchFamily="2" charset="-122"/>
              </a:rPr>
              <a:t>Surface marker</a:t>
            </a:r>
          </a:p>
          <a:p>
            <a:pPr marL="742950" lvl="1" indent="-285750">
              <a:lnSpc>
                <a:spcPct val="150000"/>
              </a:lnSpc>
              <a:buFont typeface="Arial" panose="020B0604020202020204" pitchFamily="34" charset="0"/>
              <a:buChar char="•"/>
            </a:pPr>
            <a:r>
              <a:rPr lang="en-US" altLang="zh-CN" dirty="0">
                <a:solidFill>
                  <a:prstClr val="black"/>
                </a:solidFill>
                <a:latin typeface="Calibri" panose="020F0502020204030204"/>
                <a:ea typeface="等线" panose="02010600030101010101" pitchFamily="2" charset="-122"/>
              </a:rPr>
              <a:t>cell-cell</a:t>
            </a:r>
            <a:r>
              <a:rPr lang="zh-CN" altLang="en-US" dirty="0">
                <a:solidFill>
                  <a:prstClr val="black"/>
                </a:solidFill>
                <a:latin typeface="Calibri" panose="020F0502020204030204"/>
                <a:ea typeface="等线" panose="02010600030101010101" pitchFamily="2" charset="-122"/>
              </a:rPr>
              <a:t> </a:t>
            </a:r>
            <a:r>
              <a:rPr lang="en-US" altLang="zh-CN" dirty="0">
                <a:solidFill>
                  <a:prstClr val="black"/>
                </a:solidFill>
                <a:latin typeface="Calibri" panose="020F0502020204030204"/>
                <a:ea typeface="等线" panose="02010600030101010101" pitchFamily="2" charset="-122"/>
              </a:rPr>
              <a:t>interaction</a:t>
            </a:r>
            <a:r>
              <a:rPr lang="zh-CN" altLang="en-US" dirty="0">
                <a:solidFill>
                  <a:prstClr val="black"/>
                </a:solidFill>
                <a:latin typeface="Calibri" panose="020F0502020204030204"/>
                <a:ea typeface="等线" panose="02010600030101010101" pitchFamily="2" charset="-122"/>
              </a:rPr>
              <a:t> </a:t>
            </a:r>
            <a:r>
              <a:rPr lang="en-US" altLang="zh-CN" dirty="0">
                <a:solidFill>
                  <a:prstClr val="black"/>
                </a:solidFill>
                <a:latin typeface="Calibri" panose="020F0502020204030204"/>
                <a:ea typeface="等线" panose="02010600030101010101" pitchFamily="2" charset="-122"/>
              </a:rPr>
              <a:t>(</a:t>
            </a:r>
            <a:r>
              <a:rPr lang="en-US" altLang="zh-CN" i="1" dirty="0">
                <a:solidFill>
                  <a:prstClr val="black"/>
                </a:solidFill>
                <a:latin typeface="Calibri" panose="020F0502020204030204"/>
                <a:ea typeface="等线" panose="02010600030101010101" pitchFamily="2" charset="-122"/>
              </a:rPr>
              <a:t>to be done</a:t>
            </a:r>
            <a:r>
              <a:rPr lang="en-US" altLang="zh-CN" dirty="0">
                <a:solidFill>
                  <a:prstClr val="black"/>
                </a:solidFill>
                <a:latin typeface="Calibri" panose="020F0502020204030204"/>
                <a:ea typeface="等线" panose="02010600030101010101" pitchFamily="2" charset="-122"/>
              </a:rPr>
              <a:t>)</a:t>
            </a:r>
          </a:p>
        </p:txBody>
      </p:sp>
      <p:grpSp>
        <p:nvGrpSpPr>
          <p:cNvPr id="5" name="组合 4">
            <a:extLst>
              <a:ext uri="{FF2B5EF4-FFF2-40B4-BE49-F238E27FC236}">
                <a16:creationId xmlns:a16="http://schemas.microsoft.com/office/drawing/2014/main" id="{E246E7B2-3301-40BB-ADA9-E9FAE850FCB2}"/>
              </a:ext>
            </a:extLst>
          </p:cNvPr>
          <p:cNvGrpSpPr/>
          <p:nvPr/>
        </p:nvGrpSpPr>
        <p:grpSpPr>
          <a:xfrm>
            <a:off x="1901585" y="3187252"/>
            <a:ext cx="8426049" cy="3400911"/>
            <a:chOff x="417851" y="2930942"/>
            <a:chExt cx="8426049" cy="3400911"/>
          </a:xfrm>
        </p:grpSpPr>
        <p:pic>
          <p:nvPicPr>
            <p:cNvPr id="10" name="图片 9">
              <a:extLst>
                <a:ext uri="{FF2B5EF4-FFF2-40B4-BE49-F238E27FC236}">
                  <a16:creationId xmlns:a16="http://schemas.microsoft.com/office/drawing/2014/main" id="{87520C74-D50B-4CA6-8D7E-8EE302B64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80675">
              <a:off x="723334" y="4281906"/>
              <a:ext cx="304037" cy="302524"/>
            </a:xfrm>
            <a:prstGeom prst="rect">
              <a:avLst/>
            </a:prstGeom>
          </p:spPr>
        </p:pic>
        <p:pic>
          <p:nvPicPr>
            <p:cNvPr id="11" name="图片 10">
              <a:extLst>
                <a:ext uri="{FF2B5EF4-FFF2-40B4-BE49-F238E27FC236}">
                  <a16:creationId xmlns:a16="http://schemas.microsoft.com/office/drawing/2014/main" id="{E47EBE7C-8358-4080-B4D6-61A97B7AE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814501" y="4948244"/>
              <a:ext cx="317702" cy="316121"/>
            </a:xfrm>
            <a:prstGeom prst="rect">
              <a:avLst/>
            </a:prstGeom>
          </p:spPr>
        </p:pic>
        <p:pic>
          <p:nvPicPr>
            <p:cNvPr id="12" name="图片 11">
              <a:extLst>
                <a:ext uri="{FF2B5EF4-FFF2-40B4-BE49-F238E27FC236}">
                  <a16:creationId xmlns:a16="http://schemas.microsoft.com/office/drawing/2014/main" id="{FBB54A01-9BD9-476E-AF50-3FC414094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64486">
              <a:off x="1112333" y="4483350"/>
              <a:ext cx="279277" cy="277888"/>
            </a:xfrm>
            <a:prstGeom prst="rect">
              <a:avLst/>
            </a:prstGeom>
          </p:spPr>
        </p:pic>
        <p:pic>
          <p:nvPicPr>
            <p:cNvPr id="13" name="图片 12">
              <a:extLst>
                <a:ext uri="{FF2B5EF4-FFF2-40B4-BE49-F238E27FC236}">
                  <a16:creationId xmlns:a16="http://schemas.microsoft.com/office/drawing/2014/main" id="{F9601F9C-4B1D-4BEB-B976-2D2E3F535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123539" y="4869380"/>
              <a:ext cx="252242" cy="250987"/>
            </a:xfrm>
            <a:prstGeom prst="rect">
              <a:avLst/>
            </a:prstGeom>
          </p:spPr>
        </p:pic>
        <p:pic>
          <p:nvPicPr>
            <p:cNvPr id="14" name="图片 13">
              <a:extLst>
                <a:ext uri="{FF2B5EF4-FFF2-40B4-BE49-F238E27FC236}">
                  <a16:creationId xmlns:a16="http://schemas.microsoft.com/office/drawing/2014/main" id="{F975676E-65BA-4A88-B779-B7726295F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486491" y="4327731"/>
              <a:ext cx="287760" cy="286329"/>
            </a:xfrm>
            <a:prstGeom prst="rect">
              <a:avLst/>
            </a:prstGeom>
          </p:spPr>
        </p:pic>
        <p:pic>
          <p:nvPicPr>
            <p:cNvPr id="15" name="图片 14">
              <a:extLst>
                <a:ext uri="{FF2B5EF4-FFF2-40B4-BE49-F238E27FC236}">
                  <a16:creationId xmlns:a16="http://schemas.microsoft.com/office/drawing/2014/main" id="{C0E8A3D5-0064-4B6A-BD29-A99411E4F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470686" y="4920594"/>
              <a:ext cx="235846" cy="234673"/>
            </a:xfrm>
            <a:prstGeom prst="rect">
              <a:avLst/>
            </a:prstGeom>
          </p:spPr>
        </p:pic>
        <p:pic>
          <p:nvPicPr>
            <p:cNvPr id="16" name="图片 15">
              <a:extLst>
                <a:ext uri="{FF2B5EF4-FFF2-40B4-BE49-F238E27FC236}">
                  <a16:creationId xmlns:a16="http://schemas.microsoft.com/office/drawing/2014/main" id="{D48E4D79-C2F2-4096-8CA2-43F9EA275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510765" y="5254645"/>
              <a:ext cx="265057" cy="263739"/>
            </a:xfrm>
            <a:prstGeom prst="rect">
              <a:avLst/>
            </a:prstGeom>
          </p:spPr>
        </p:pic>
        <p:pic>
          <p:nvPicPr>
            <p:cNvPr id="18" name="图片 17">
              <a:extLst>
                <a:ext uri="{FF2B5EF4-FFF2-40B4-BE49-F238E27FC236}">
                  <a16:creationId xmlns:a16="http://schemas.microsoft.com/office/drawing/2014/main" id="{542691A7-7BB9-40CF-AD0F-DA5E55E46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9287" y="4470619"/>
              <a:ext cx="284833" cy="283416"/>
            </a:xfrm>
            <a:prstGeom prst="rect">
              <a:avLst/>
            </a:prstGeom>
          </p:spPr>
        </p:pic>
        <p:pic>
          <p:nvPicPr>
            <p:cNvPr id="19" name="图片 18">
              <a:extLst>
                <a:ext uri="{FF2B5EF4-FFF2-40B4-BE49-F238E27FC236}">
                  <a16:creationId xmlns:a16="http://schemas.microsoft.com/office/drawing/2014/main" id="{20E676C5-5806-43AA-8A0B-D3C627867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21182">
              <a:off x="696182" y="3870537"/>
              <a:ext cx="271798" cy="270446"/>
            </a:xfrm>
            <a:prstGeom prst="rect">
              <a:avLst/>
            </a:prstGeom>
          </p:spPr>
        </p:pic>
        <p:pic>
          <p:nvPicPr>
            <p:cNvPr id="20" name="图片 19">
              <a:extLst>
                <a:ext uri="{FF2B5EF4-FFF2-40B4-BE49-F238E27FC236}">
                  <a16:creationId xmlns:a16="http://schemas.microsoft.com/office/drawing/2014/main" id="{A0580850-2971-467B-A4E3-3CF0FC6D8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1964">
              <a:off x="1308939" y="3814733"/>
              <a:ext cx="295308" cy="293839"/>
            </a:xfrm>
            <a:prstGeom prst="rect">
              <a:avLst/>
            </a:prstGeom>
          </p:spPr>
        </p:pic>
        <p:pic>
          <p:nvPicPr>
            <p:cNvPr id="21" name="图片 20">
              <a:extLst>
                <a:ext uri="{FF2B5EF4-FFF2-40B4-BE49-F238E27FC236}">
                  <a16:creationId xmlns:a16="http://schemas.microsoft.com/office/drawing/2014/main" id="{5AC85F35-EB96-417B-8BC0-18307F217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1964">
              <a:off x="1035498" y="4220022"/>
              <a:ext cx="271266" cy="269917"/>
            </a:xfrm>
            <a:prstGeom prst="rect">
              <a:avLst/>
            </a:prstGeom>
          </p:spPr>
        </p:pic>
        <p:pic>
          <p:nvPicPr>
            <p:cNvPr id="22" name="图片 21">
              <a:extLst>
                <a:ext uri="{FF2B5EF4-FFF2-40B4-BE49-F238E27FC236}">
                  <a16:creationId xmlns:a16="http://schemas.microsoft.com/office/drawing/2014/main" id="{E8DAFDA1-35F4-4146-91A3-77B510C7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1964">
              <a:off x="1734367" y="3983095"/>
              <a:ext cx="270926" cy="269578"/>
            </a:xfrm>
            <a:prstGeom prst="rect">
              <a:avLst/>
            </a:prstGeom>
          </p:spPr>
        </p:pic>
        <p:pic>
          <p:nvPicPr>
            <p:cNvPr id="23" name="图片 22">
              <a:extLst>
                <a:ext uri="{FF2B5EF4-FFF2-40B4-BE49-F238E27FC236}">
                  <a16:creationId xmlns:a16="http://schemas.microsoft.com/office/drawing/2014/main" id="{6A0E270F-DB7A-4BC8-9AB7-06E5E1A34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2149238" y="4796824"/>
              <a:ext cx="297093" cy="295615"/>
            </a:xfrm>
            <a:prstGeom prst="rect">
              <a:avLst/>
            </a:prstGeom>
          </p:spPr>
        </p:pic>
        <p:pic>
          <p:nvPicPr>
            <p:cNvPr id="24" name="图片 23">
              <a:extLst>
                <a:ext uri="{FF2B5EF4-FFF2-40B4-BE49-F238E27FC236}">
                  <a16:creationId xmlns:a16="http://schemas.microsoft.com/office/drawing/2014/main" id="{ABBB2CA4-1894-4CDC-A5F4-3972FD94A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2063611" y="4252757"/>
              <a:ext cx="265057" cy="263739"/>
            </a:xfrm>
            <a:prstGeom prst="rect">
              <a:avLst/>
            </a:prstGeom>
          </p:spPr>
        </p:pic>
        <p:pic>
          <p:nvPicPr>
            <p:cNvPr id="25" name="图片 24">
              <a:extLst>
                <a:ext uri="{FF2B5EF4-FFF2-40B4-BE49-F238E27FC236}">
                  <a16:creationId xmlns:a16="http://schemas.microsoft.com/office/drawing/2014/main" id="{E0740438-5FD0-4C89-AD2A-CCD25A192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319392" y="4124603"/>
              <a:ext cx="291722" cy="290271"/>
            </a:xfrm>
            <a:prstGeom prst="rect">
              <a:avLst/>
            </a:prstGeom>
          </p:spPr>
        </p:pic>
        <p:pic>
          <p:nvPicPr>
            <p:cNvPr id="26" name="图片 25">
              <a:extLst>
                <a:ext uri="{FF2B5EF4-FFF2-40B4-BE49-F238E27FC236}">
                  <a16:creationId xmlns:a16="http://schemas.microsoft.com/office/drawing/2014/main" id="{4272A20E-245E-4848-A6AD-9F3B3D1AC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851" y="4169136"/>
              <a:ext cx="229275" cy="228134"/>
            </a:xfrm>
            <a:prstGeom prst="rect">
              <a:avLst/>
            </a:prstGeom>
          </p:spPr>
        </p:pic>
        <p:pic>
          <p:nvPicPr>
            <p:cNvPr id="27" name="图片 26">
              <a:extLst>
                <a:ext uri="{FF2B5EF4-FFF2-40B4-BE49-F238E27FC236}">
                  <a16:creationId xmlns:a16="http://schemas.microsoft.com/office/drawing/2014/main" id="{216586CD-A170-4D8C-B330-8F6395AC8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660478" y="4582470"/>
              <a:ext cx="282317" cy="280912"/>
            </a:xfrm>
            <a:prstGeom prst="rect">
              <a:avLst/>
            </a:prstGeom>
          </p:spPr>
        </p:pic>
        <p:pic>
          <p:nvPicPr>
            <p:cNvPr id="28" name="图片 27">
              <a:extLst>
                <a:ext uri="{FF2B5EF4-FFF2-40B4-BE49-F238E27FC236}">
                  <a16:creationId xmlns:a16="http://schemas.microsoft.com/office/drawing/2014/main" id="{3C5B5F7D-5542-4765-9ABB-A77ED94E6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834627" y="3655822"/>
              <a:ext cx="265057" cy="263739"/>
            </a:xfrm>
            <a:prstGeom prst="rect">
              <a:avLst/>
            </a:prstGeom>
          </p:spPr>
        </p:pic>
        <p:pic>
          <p:nvPicPr>
            <p:cNvPr id="29" name="图片 28">
              <a:extLst>
                <a:ext uri="{FF2B5EF4-FFF2-40B4-BE49-F238E27FC236}">
                  <a16:creationId xmlns:a16="http://schemas.microsoft.com/office/drawing/2014/main" id="{DBD6C41D-63BD-4773-8EA4-E12A67960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899208" y="3441162"/>
              <a:ext cx="312933" cy="311376"/>
            </a:xfrm>
            <a:prstGeom prst="rect">
              <a:avLst/>
            </a:prstGeom>
          </p:spPr>
        </p:pic>
        <p:pic>
          <p:nvPicPr>
            <p:cNvPr id="30" name="图片 29">
              <a:extLst>
                <a:ext uri="{FF2B5EF4-FFF2-40B4-BE49-F238E27FC236}">
                  <a16:creationId xmlns:a16="http://schemas.microsoft.com/office/drawing/2014/main" id="{AD5F7B9F-7F49-4A32-AE9A-49B229EE2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519518" y="3430804"/>
              <a:ext cx="265057" cy="263739"/>
            </a:xfrm>
            <a:prstGeom prst="rect">
              <a:avLst/>
            </a:prstGeom>
          </p:spPr>
        </p:pic>
        <p:pic>
          <p:nvPicPr>
            <p:cNvPr id="31" name="图片 30">
              <a:extLst>
                <a:ext uri="{FF2B5EF4-FFF2-40B4-BE49-F238E27FC236}">
                  <a16:creationId xmlns:a16="http://schemas.microsoft.com/office/drawing/2014/main" id="{0B3B03CC-1707-42A8-B8A8-8CC4B2904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64486">
              <a:off x="1003561" y="3830270"/>
              <a:ext cx="284269" cy="282855"/>
            </a:xfrm>
            <a:prstGeom prst="rect">
              <a:avLst/>
            </a:prstGeom>
          </p:spPr>
        </p:pic>
        <p:pic>
          <p:nvPicPr>
            <p:cNvPr id="32" name="图片 31">
              <a:extLst>
                <a:ext uri="{FF2B5EF4-FFF2-40B4-BE49-F238E27FC236}">
                  <a16:creationId xmlns:a16="http://schemas.microsoft.com/office/drawing/2014/main" id="{89A505E7-4F1B-44C6-B396-92B2BBB4F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570177" y="4670933"/>
              <a:ext cx="265057" cy="263739"/>
            </a:xfrm>
            <a:prstGeom prst="rect">
              <a:avLst/>
            </a:prstGeom>
          </p:spPr>
        </p:pic>
        <p:sp>
          <p:nvSpPr>
            <p:cNvPr id="33" name="箭头: 右 32">
              <a:extLst>
                <a:ext uri="{FF2B5EF4-FFF2-40B4-BE49-F238E27FC236}">
                  <a16:creationId xmlns:a16="http://schemas.microsoft.com/office/drawing/2014/main" id="{4B216D54-7AC4-4672-8047-060759D513F5}"/>
                </a:ext>
              </a:extLst>
            </p:cNvPr>
            <p:cNvSpPr/>
            <p:nvPr/>
          </p:nvSpPr>
          <p:spPr>
            <a:xfrm>
              <a:off x="2374508" y="4128576"/>
              <a:ext cx="720006" cy="26869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pic>
          <p:nvPicPr>
            <p:cNvPr id="34" name="图片 33">
              <a:extLst>
                <a:ext uri="{FF2B5EF4-FFF2-40B4-BE49-F238E27FC236}">
                  <a16:creationId xmlns:a16="http://schemas.microsoft.com/office/drawing/2014/main" id="{D0EDC35B-BDC6-4823-8E66-F3F23D579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120" y="4107142"/>
              <a:ext cx="284833" cy="283416"/>
            </a:xfrm>
            <a:prstGeom prst="rect">
              <a:avLst/>
            </a:prstGeom>
          </p:spPr>
        </p:pic>
        <p:pic>
          <p:nvPicPr>
            <p:cNvPr id="35" name="图片 34">
              <a:extLst>
                <a:ext uri="{FF2B5EF4-FFF2-40B4-BE49-F238E27FC236}">
                  <a16:creationId xmlns:a16="http://schemas.microsoft.com/office/drawing/2014/main" id="{0CAC96FF-A39C-4613-9DAE-9C9D2B6E0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459" y="4223442"/>
              <a:ext cx="266756" cy="265429"/>
            </a:xfrm>
            <a:prstGeom prst="rect">
              <a:avLst/>
            </a:prstGeom>
          </p:spPr>
        </p:pic>
        <p:sp>
          <p:nvSpPr>
            <p:cNvPr id="36" name="任意多边形: 形状 35">
              <a:extLst>
                <a:ext uri="{FF2B5EF4-FFF2-40B4-BE49-F238E27FC236}">
                  <a16:creationId xmlns:a16="http://schemas.microsoft.com/office/drawing/2014/main" id="{EC27DB95-D7DB-44B7-BEF1-8273F5D28246}"/>
                </a:ext>
              </a:extLst>
            </p:cNvPr>
            <p:cNvSpPr/>
            <p:nvPr/>
          </p:nvSpPr>
          <p:spPr>
            <a:xfrm>
              <a:off x="3053193" y="3620353"/>
              <a:ext cx="1043235" cy="1216239"/>
            </a:xfrm>
            <a:custGeom>
              <a:avLst/>
              <a:gdLst>
                <a:gd name="connsiteX0" fmla="*/ 93600 w 1419788"/>
                <a:gd name="connsiteY0" fmla="*/ 165600 h 1317600"/>
                <a:gd name="connsiteX1" fmla="*/ 115200 w 1419788"/>
                <a:gd name="connsiteY1" fmla="*/ 187200 h 1317600"/>
                <a:gd name="connsiteX2" fmla="*/ 50400 w 1419788"/>
                <a:gd name="connsiteY2" fmla="*/ 273600 h 1317600"/>
                <a:gd name="connsiteX3" fmla="*/ 21600 w 1419788"/>
                <a:gd name="connsiteY3" fmla="*/ 324000 h 1317600"/>
                <a:gd name="connsiteX4" fmla="*/ 14400 w 1419788"/>
                <a:gd name="connsiteY4" fmla="*/ 360000 h 1317600"/>
                <a:gd name="connsiteX5" fmla="*/ 0 w 1419788"/>
                <a:gd name="connsiteY5" fmla="*/ 403200 h 1317600"/>
                <a:gd name="connsiteX6" fmla="*/ 7200 w 1419788"/>
                <a:gd name="connsiteY6" fmla="*/ 561600 h 1317600"/>
                <a:gd name="connsiteX7" fmla="*/ 57600 w 1419788"/>
                <a:gd name="connsiteY7" fmla="*/ 626400 h 1317600"/>
                <a:gd name="connsiteX8" fmla="*/ 86400 w 1419788"/>
                <a:gd name="connsiteY8" fmla="*/ 669600 h 1317600"/>
                <a:gd name="connsiteX9" fmla="*/ 100800 w 1419788"/>
                <a:gd name="connsiteY9" fmla="*/ 691200 h 1317600"/>
                <a:gd name="connsiteX10" fmla="*/ 108000 w 1419788"/>
                <a:gd name="connsiteY10" fmla="*/ 712800 h 1317600"/>
                <a:gd name="connsiteX11" fmla="*/ 115200 w 1419788"/>
                <a:gd name="connsiteY11" fmla="*/ 871200 h 1317600"/>
                <a:gd name="connsiteX12" fmla="*/ 122400 w 1419788"/>
                <a:gd name="connsiteY12" fmla="*/ 892800 h 1317600"/>
                <a:gd name="connsiteX13" fmla="*/ 129600 w 1419788"/>
                <a:gd name="connsiteY13" fmla="*/ 921600 h 1317600"/>
                <a:gd name="connsiteX14" fmla="*/ 158400 w 1419788"/>
                <a:gd name="connsiteY14" fmla="*/ 972000 h 1317600"/>
                <a:gd name="connsiteX15" fmla="*/ 165600 w 1419788"/>
                <a:gd name="connsiteY15" fmla="*/ 1000800 h 1317600"/>
                <a:gd name="connsiteX16" fmla="*/ 187200 w 1419788"/>
                <a:gd name="connsiteY16" fmla="*/ 1015200 h 1317600"/>
                <a:gd name="connsiteX17" fmla="*/ 201600 w 1419788"/>
                <a:gd name="connsiteY17" fmla="*/ 1036800 h 1317600"/>
                <a:gd name="connsiteX18" fmla="*/ 223200 w 1419788"/>
                <a:gd name="connsiteY18" fmla="*/ 1058400 h 1317600"/>
                <a:gd name="connsiteX19" fmla="*/ 252000 w 1419788"/>
                <a:gd name="connsiteY19" fmla="*/ 1101600 h 1317600"/>
                <a:gd name="connsiteX20" fmla="*/ 302400 w 1419788"/>
                <a:gd name="connsiteY20" fmla="*/ 1173600 h 1317600"/>
                <a:gd name="connsiteX21" fmla="*/ 338400 w 1419788"/>
                <a:gd name="connsiteY21" fmla="*/ 1209600 h 1317600"/>
                <a:gd name="connsiteX22" fmla="*/ 360000 w 1419788"/>
                <a:gd name="connsiteY22" fmla="*/ 1238400 h 1317600"/>
                <a:gd name="connsiteX23" fmla="*/ 403200 w 1419788"/>
                <a:gd name="connsiteY23" fmla="*/ 1281600 h 1317600"/>
                <a:gd name="connsiteX24" fmla="*/ 424800 w 1419788"/>
                <a:gd name="connsiteY24" fmla="*/ 1303200 h 1317600"/>
                <a:gd name="connsiteX25" fmla="*/ 475200 w 1419788"/>
                <a:gd name="connsiteY25" fmla="*/ 1317600 h 1317600"/>
                <a:gd name="connsiteX26" fmla="*/ 626400 w 1419788"/>
                <a:gd name="connsiteY26" fmla="*/ 1310400 h 1317600"/>
                <a:gd name="connsiteX27" fmla="*/ 684000 w 1419788"/>
                <a:gd name="connsiteY27" fmla="*/ 1274400 h 1317600"/>
                <a:gd name="connsiteX28" fmla="*/ 813600 w 1419788"/>
                <a:gd name="connsiteY28" fmla="*/ 1202400 h 1317600"/>
                <a:gd name="connsiteX29" fmla="*/ 871200 w 1419788"/>
                <a:gd name="connsiteY29" fmla="*/ 1166400 h 1317600"/>
                <a:gd name="connsiteX30" fmla="*/ 1123200 w 1419788"/>
                <a:gd name="connsiteY30" fmla="*/ 1029600 h 1317600"/>
                <a:gd name="connsiteX31" fmla="*/ 1166400 w 1419788"/>
                <a:gd name="connsiteY31" fmla="*/ 1008000 h 1317600"/>
                <a:gd name="connsiteX32" fmla="*/ 1202400 w 1419788"/>
                <a:gd name="connsiteY32" fmla="*/ 979200 h 1317600"/>
                <a:gd name="connsiteX33" fmla="*/ 1245600 w 1419788"/>
                <a:gd name="connsiteY33" fmla="*/ 957600 h 1317600"/>
                <a:gd name="connsiteX34" fmla="*/ 1267200 w 1419788"/>
                <a:gd name="connsiteY34" fmla="*/ 936000 h 1317600"/>
                <a:gd name="connsiteX35" fmla="*/ 1324800 w 1419788"/>
                <a:gd name="connsiteY35" fmla="*/ 878400 h 1317600"/>
                <a:gd name="connsiteX36" fmla="*/ 1346400 w 1419788"/>
                <a:gd name="connsiteY36" fmla="*/ 856800 h 1317600"/>
                <a:gd name="connsiteX37" fmla="*/ 1360800 w 1419788"/>
                <a:gd name="connsiteY37" fmla="*/ 828000 h 1317600"/>
                <a:gd name="connsiteX38" fmla="*/ 1382400 w 1419788"/>
                <a:gd name="connsiteY38" fmla="*/ 784800 h 1317600"/>
                <a:gd name="connsiteX39" fmla="*/ 1389600 w 1419788"/>
                <a:gd name="connsiteY39" fmla="*/ 748800 h 1317600"/>
                <a:gd name="connsiteX40" fmla="*/ 1411200 w 1419788"/>
                <a:gd name="connsiteY40" fmla="*/ 698400 h 1317600"/>
                <a:gd name="connsiteX41" fmla="*/ 1411200 w 1419788"/>
                <a:gd name="connsiteY41" fmla="*/ 504000 h 1317600"/>
                <a:gd name="connsiteX42" fmla="*/ 1404000 w 1419788"/>
                <a:gd name="connsiteY42" fmla="*/ 475200 h 1317600"/>
                <a:gd name="connsiteX43" fmla="*/ 1245600 w 1419788"/>
                <a:gd name="connsiteY43" fmla="*/ 201600 h 1317600"/>
                <a:gd name="connsiteX44" fmla="*/ 1166400 w 1419788"/>
                <a:gd name="connsiteY44" fmla="*/ 158400 h 1317600"/>
                <a:gd name="connsiteX45" fmla="*/ 1108800 w 1419788"/>
                <a:gd name="connsiteY45" fmla="*/ 115200 h 1317600"/>
                <a:gd name="connsiteX46" fmla="*/ 1051200 w 1419788"/>
                <a:gd name="connsiteY46" fmla="*/ 93600 h 1317600"/>
                <a:gd name="connsiteX47" fmla="*/ 1022400 w 1419788"/>
                <a:gd name="connsiteY47" fmla="*/ 79200 h 1317600"/>
                <a:gd name="connsiteX48" fmla="*/ 1000800 w 1419788"/>
                <a:gd name="connsiteY48" fmla="*/ 72000 h 1317600"/>
                <a:gd name="connsiteX49" fmla="*/ 900000 w 1419788"/>
                <a:gd name="connsiteY49" fmla="*/ 36000 h 1317600"/>
                <a:gd name="connsiteX50" fmla="*/ 849600 w 1419788"/>
                <a:gd name="connsiteY50" fmla="*/ 28800 h 1317600"/>
                <a:gd name="connsiteX51" fmla="*/ 604800 w 1419788"/>
                <a:gd name="connsiteY51" fmla="*/ 0 h 1317600"/>
                <a:gd name="connsiteX52" fmla="*/ 280800 w 1419788"/>
                <a:gd name="connsiteY52" fmla="*/ 7200 h 1317600"/>
                <a:gd name="connsiteX53" fmla="*/ 252000 w 1419788"/>
                <a:gd name="connsiteY53" fmla="*/ 14400 h 1317600"/>
                <a:gd name="connsiteX54" fmla="*/ 201600 w 1419788"/>
                <a:gd name="connsiteY54" fmla="*/ 36000 h 1317600"/>
                <a:gd name="connsiteX55" fmla="*/ 158400 w 1419788"/>
                <a:gd name="connsiteY55" fmla="*/ 64800 h 1317600"/>
                <a:gd name="connsiteX56" fmla="*/ 144000 w 1419788"/>
                <a:gd name="connsiteY56" fmla="*/ 108000 h 1317600"/>
                <a:gd name="connsiteX57" fmla="*/ 136800 w 1419788"/>
                <a:gd name="connsiteY57" fmla="*/ 136800 h 1317600"/>
                <a:gd name="connsiteX58" fmla="*/ 93600 w 1419788"/>
                <a:gd name="connsiteY58" fmla="*/ 165600 h 13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19788" h="1317600">
                  <a:moveTo>
                    <a:pt x="93600" y="165600"/>
                  </a:moveTo>
                  <a:cubicBezTo>
                    <a:pt x="90000" y="174000"/>
                    <a:pt x="108000" y="180000"/>
                    <a:pt x="115200" y="187200"/>
                  </a:cubicBezTo>
                  <a:cubicBezTo>
                    <a:pt x="93600" y="216000"/>
                    <a:pt x="66500" y="241401"/>
                    <a:pt x="50400" y="273600"/>
                  </a:cubicBezTo>
                  <a:cubicBezTo>
                    <a:pt x="32130" y="310140"/>
                    <a:pt x="41954" y="293469"/>
                    <a:pt x="21600" y="324000"/>
                  </a:cubicBezTo>
                  <a:cubicBezTo>
                    <a:pt x="19200" y="336000"/>
                    <a:pt x="17620" y="348194"/>
                    <a:pt x="14400" y="360000"/>
                  </a:cubicBezTo>
                  <a:cubicBezTo>
                    <a:pt x="10406" y="374644"/>
                    <a:pt x="0" y="403200"/>
                    <a:pt x="0" y="403200"/>
                  </a:cubicBezTo>
                  <a:cubicBezTo>
                    <a:pt x="2400" y="456000"/>
                    <a:pt x="-2091" y="509569"/>
                    <a:pt x="7200" y="561600"/>
                  </a:cubicBezTo>
                  <a:cubicBezTo>
                    <a:pt x="12720" y="592511"/>
                    <a:pt x="40782" y="604777"/>
                    <a:pt x="57600" y="626400"/>
                  </a:cubicBezTo>
                  <a:cubicBezTo>
                    <a:pt x="68225" y="640061"/>
                    <a:pt x="76800" y="655200"/>
                    <a:pt x="86400" y="669600"/>
                  </a:cubicBezTo>
                  <a:cubicBezTo>
                    <a:pt x="91200" y="676800"/>
                    <a:pt x="98064" y="682991"/>
                    <a:pt x="100800" y="691200"/>
                  </a:cubicBezTo>
                  <a:lnTo>
                    <a:pt x="108000" y="712800"/>
                  </a:lnTo>
                  <a:cubicBezTo>
                    <a:pt x="110400" y="765600"/>
                    <a:pt x="110985" y="818514"/>
                    <a:pt x="115200" y="871200"/>
                  </a:cubicBezTo>
                  <a:cubicBezTo>
                    <a:pt x="115805" y="878765"/>
                    <a:pt x="120315" y="885503"/>
                    <a:pt x="122400" y="892800"/>
                  </a:cubicBezTo>
                  <a:cubicBezTo>
                    <a:pt x="125118" y="902315"/>
                    <a:pt x="126125" y="912335"/>
                    <a:pt x="129600" y="921600"/>
                  </a:cubicBezTo>
                  <a:cubicBezTo>
                    <a:pt x="137430" y="942480"/>
                    <a:pt x="146463" y="954095"/>
                    <a:pt x="158400" y="972000"/>
                  </a:cubicBezTo>
                  <a:cubicBezTo>
                    <a:pt x="160800" y="981600"/>
                    <a:pt x="160111" y="992566"/>
                    <a:pt x="165600" y="1000800"/>
                  </a:cubicBezTo>
                  <a:cubicBezTo>
                    <a:pt x="170400" y="1008000"/>
                    <a:pt x="181081" y="1009081"/>
                    <a:pt x="187200" y="1015200"/>
                  </a:cubicBezTo>
                  <a:cubicBezTo>
                    <a:pt x="193319" y="1021319"/>
                    <a:pt x="196060" y="1030152"/>
                    <a:pt x="201600" y="1036800"/>
                  </a:cubicBezTo>
                  <a:cubicBezTo>
                    <a:pt x="208119" y="1044622"/>
                    <a:pt x="216000" y="1051200"/>
                    <a:pt x="223200" y="1058400"/>
                  </a:cubicBezTo>
                  <a:cubicBezTo>
                    <a:pt x="236970" y="1099710"/>
                    <a:pt x="220539" y="1061150"/>
                    <a:pt x="252000" y="1101600"/>
                  </a:cubicBezTo>
                  <a:cubicBezTo>
                    <a:pt x="274936" y="1131089"/>
                    <a:pt x="279097" y="1147384"/>
                    <a:pt x="302400" y="1173600"/>
                  </a:cubicBezTo>
                  <a:cubicBezTo>
                    <a:pt x="313675" y="1186284"/>
                    <a:pt x="327125" y="1196916"/>
                    <a:pt x="338400" y="1209600"/>
                  </a:cubicBezTo>
                  <a:cubicBezTo>
                    <a:pt x="346372" y="1218569"/>
                    <a:pt x="351972" y="1229480"/>
                    <a:pt x="360000" y="1238400"/>
                  </a:cubicBezTo>
                  <a:cubicBezTo>
                    <a:pt x="373623" y="1253537"/>
                    <a:pt x="388800" y="1267200"/>
                    <a:pt x="403200" y="1281600"/>
                  </a:cubicBezTo>
                  <a:cubicBezTo>
                    <a:pt x="410400" y="1288800"/>
                    <a:pt x="415140" y="1299980"/>
                    <a:pt x="424800" y="1303200"/>
                  </a:cubicBezTo>
                  <a:cubicBezTo>
                    <a:pt x="455788" y="1313529"/>
                    <a:pt x="439037" y="1308559"/>
                    <a:pt x="475200" y="1317600"/>
                  </a:cubicBezTo>
                  <a:cubicBezTo>
                    <a:pt x="525600" y="1315200"/>
                    <a:pt x="576989" y="1320623"/>
                    <a:pt x="626400" y="1310400"/>
                  </a:cubicBezTo>
                  <a:cubicBezTo>
                    <a:pt x="648572" y="1305813"/>
                    <a:pt x="664800" y="1286400"/>
                    <a:pt x="684000" y="1274400"/>
                  </a:cubicBezTo>
                  <a:cubicBezTo>
                    <a:pt x="826628" y="1185258"/>
                    <a:pt x="647548" y="1294651"/>
                    <a:pt x="813600" y="1202400"/>
                  </a:cubicBezTo>
                  <a:cubicBezTo>
                    <a:pt x="833392" y="1191404"/>
                    <a:pt x="851429" y="1177435"/>
                    <a:pt x="871200" y="1166400"/>
                  </a:cubicBezTo>
                  <a:cubicBezTo>
                    <a:pt x="954659" y="1119818"/>
                    <a:pt x="1037711" y="1072344"/>
                    <a:pt x="1123200" y="1029600"/>
                  </a:cubicBezTo>
                  <a:cubicBezTo>
                    <a:pt x="1137600" y="1022400"/>
                    <a:pt x="1152817" y="1016644"/>
                    <a:pt x="1166400" y="1008000"/>
                  </a:cubicBezTo>
                  <a:cubicBezTo>
                    <a:pt x="1179365" y="999750"/>
                    <a:pt x="1189435" y="987450"/>
                    <a:pt x="1202400" y="979200"/>
                  </a:cubicBezTo>
                  <a:cubicBezTo>
                    <a:pt x="1215983" y="970556"/>
                    <a:pt x="1232204" y="966531"/>
                    <a:pt x="1245600" y="957600"/>
                  </a:cubicBezTo>
                  <a:cubicBezTo>
                    <a:pt x="1254072" y="951952"/>
                    <a:pt x="1259537" y="942705"/>
                    <a:pt x="1267200" y="936000"/>
                  </a:cubicBezTo>
                  <a:cubicBezTo>
                    <a:pt x="1346791" y="866358"/>
                    <a:pt x="1267258" y="945533"/>
                    <a:pt x="1324800" y="878400"/>
                  </a:cubicBezTo>
                  <a:cubicBezTo>
                    <a:pt x="1331427" y="870669"/>
                    <a:pt x="1340482" y="865086"/>
                    <a:pt x="1346400" y="856800"/>
                  </a:cubicBezTo>
                  <a:cubicBezTo>
                    <a:pt x="1352639" y="848066"/>
                    <a:pt x="1355475" y="837319"/>
                    <a:pt x="1360800" y="828000"/>
                  </a:cubicBezTo>
                  <a:cubicBezTo>
                    <a:pt x="1376442" y="800626"/>
                    <a:pt x="1375066" y="814135"/>
                    <a:pt x="1382400" y="784800"/>
                  </a:cubicBezTo>
                  <a:cubicBezTo>
                    <a:pt x="1385368" y="772928"/>
                    <a:pt x="1385730" y="760410"/>
                    <a:pt x="1389600" y="748800"/>
                  </a:cubicBezTo>
                  <a:cubicBezTo>
                    <a:pt x="1395380" y="731460"/>
                    <a:pt x="1404000" y="715200"/>
                    <a:pt x="1411200" y="698400"/>
                  </a:cubicBezTo>
                  <a:cubicBezTo>
                    <a:pt x="1422725" y="606203"/>
                    <a:pt x="1422577" y="634840"/>
                    <a:pt x="1411200" y="504000"/>
                  </a:cubicBezTo>
                  <a:cubicBezTo>
                    <a:pt x="1410343" y="494142"/>
                    <a:pt x="1407734" y="484364"/>
                    <a:pt x="1404000" y="475200"/>
                  </a:cubicBezTo>
                  <a:cubicBezTo>
                    <a:pt x="1358068" y="362458"/>
                    <a:pt x="1335556" y="283733"/>
                    <a:pt x="1245600" y="201600"/>
                  </a:cubicBezTo>
                  <a:cubicBezTo>
                    <a:pt x="1223392" y="181323"/>
                    <a:pt x="1191825" y="174458"/>
                    <a:pt x="1166400" y="158400"/>
                  </a:cubicBezTo>
                  <a:cubicBezTo>
                    <a:pt x="1146108" y="145584"/>
                    <a:pt x="1130266" y="125933"/>
                    <a:pt x="1108800" y="115200"/>
                  </a:cubicBezTo>
                  <a:cubicBezTo>
                    <a:pt x="1028617" y="75109"/>
                    <a:pt x="1129625" y="123009"/>
                    <a:pt x="1051200" y="93600"/>
                  </a:cubicBezTo>
                  <a:cubicBezTo>
                    <a:pt x="1041150" y="89831"/>
                    <a:pt x="1032265" y="83428"/>
                    <a:pt x="1022400" y="79200"/>
                  </a:cubicBezTo>
                  <a:cubicBezTo>
                    <a:pt x="1015424" y="76210"/>
                    <a:pt x="1007906" y="74665"/>
                    <a:pt x="1000800" y="72000"/>
                  </a:cubicBezTo>
                  <a:cubicBezTo>
                    <a:pt x="961394" y="57223"/>
                    <a:pt x="945819" y="47455"/>
                    <a:pt x="900000" y="36000"/>
                  </a:cubicBezTo>
                  <a:cubicBezTo>
                    <a:pt x="883536" y="31884"/>
                    <a:pt x="866320" y="31708"/>
                    <a:pt x="849600" y="28800"/>
                  </a:cubicBezTo>
                  <a:cubicBezTo>
                    <a:pt x="673768" y="-1779"/>
                    <a:pt x="793461" y="10481"/>
                    <a:pt x="604800" y="0"/>
                  </a:cubicBezTo>
                  <a:lnTo>
                    <a:pt x="280800" y="7200"/>
                  </a:lnTo>
                  <a:cubicBezTo>
                    <a:pt x="270913" y="7604"/>
                    <a:pt x="261515" y="11682"/>
                    <a:pt x="252000" y="14400"/>
                  </a:cubicBezTo>
                  <a:cubicBezTo>
                    <a:pt x="233040" y="19817"/>
                    <a:pt x="219055" y="25527"/>
                    <a:pt x="201600" y="36000"/>
                  </a:cubicBezTo>
                  <a:cubicBezTo>
                    <a:pt x="186760" y="44904"/>
                    <a:pt x="172800" y="55200"/>
                    <a:pt x="158400" y="64800"/>
                  </a:cubicBezTo>
                  <a:cubicBezTo>
                    <a:pt x="153600" y="79200"/>
                    <a:pt x="147681" y="93274"/>
                    <a:pt x="144000" y="108000"/>
                  </a:cubicBezTo>
                  <a:cubicBezTo>
                    <a:pt x="141600" y="117600"/>
                    <a:pt x="140698" y="127705"/>
                    <a:pt x="136800" y="136800"/>
                  </a:cubicBezTo>
                  <a:cubicBezTo>
                    <a:pt x="129988" y="152695"/>
                    <a:pt x="97200" y="157200"/>
                    <a:pt x="93600" y="165600"/>
                  </a:cubicBezTo>
                  <a:close/>
                </a:path>
              </a:pathLst>
            </a:custGeom>
            <a:noFill/>
            <a:ln>
              <a:solidFill>
                <a:schemeClr val="bg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pic>
          <p:nvPicPr>
            <p:cNvPr id="38" name="图片 37">
              <a:extLst>
                <a:ext uri="{FF2B5EF4-FFF2-40B4-BE49-F238E27FC236}">
                  <a16:creationId xmlns:a16="http://schemas.microsoft.com/office/drawing/2014/main" id="{73EC52AD-8291-4B00-AFAD-1C4DAB55A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262552" y="3790448"/>
              <a:ext cx="244910" cy="243691"/>
            </a:xfrm>
            <a:prstGeom prst="rect">
              <a:avLst/>
            </a:prstGeom>
          </p:spPr>
        </p:pic>
        <p:pic>
          <p:nvPicPr>
            <p:cNvPr id="39" name="图片 38">
              <a:extLst>
                <a:ext uri="{FF2B5EF4-FFF2-40B4-BE49-F238E27FC236}">
                  <a16:creationId xmlns:a16="http://schemas.microsoft.com/office/drawing/2014/main" id="{DC318905-8D0F-475A-83F0-0139764C8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32386" y="3899412"/>
              <a:ext cx="244910" cy="243691"/>
            </a:xfrm>
            <a:prstGeom prst="rect">
              <a:avLst/>
            </a:prstGeom>
          </p:spPr>
        </p:pic>
        <p:sp>
          <p:nvSpPr>
            <p:cNvPr id="40" name="箭头: 右 39">
              <a:extLst>
                <a:ext uri="{FF2B5EF4-FFF2-40B4-BE49-F238E27FC236}">
                  <a16:creationId xmlns:a16="http://schemas.microsoft.com/office/drawing/2014/main" id="{FF6EAD0F-E36F-4698-8A9D-8153EA339BAD}"/>
                </a:ext>
              </a:extLst>
            </p:cNvPr>
            <p:cNvSpPr/>
            <p:nvPr/>
          </p:nvSpPr>
          <p:spPr>
            <a:xfrm rot="19616659">
              <a:off x="4038288" y="3567943"/>
              <a:ext cx="694037" cy="28066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1" name="箭头: 右 40">
              <a:extLst>
                <a:ext uri="{FF2B5EF4-FFF2-40B4-BE49-F238E27FC236}">
                  <a16:creationId xmlns:a16="http://schemas.microsoft.com/office/drawing/2014/main" id="{0586DE5D-610D-4E92-BEC2-73879FE78465}"/>
                </a:ext>
              </a:extLst>
            </p:cNvPr>
            <p:cNvSpPr/>
            <p:nvPr/>
          </p:nvSpPr>
          <p:spPr>
            <a:xfrm rot="1519329">
              <a:off x="4060111" y="4522420"/>
              <a:ext cx="677221" cy="26869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pic>
          <p:nvPicPr>
            <p:cNvPr id="42" name="图片 41">
              <a:extLst>
                <a:ext uri="{FF2B5EF4-FFF2-40B4-BE49-F238E27FC236}">
                  <a16:creationId xmlns:a16="http://schemas.microsoft.com/office/drawing/2014/main" id="{550AA42B-B019-4D49-ADD2-2C7DB45E3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47008" y="3330436"/>
              <a:ext cx="244910" cy="243691"/>
            </a:xfrm>
            <a:prstGeom prst="rect">
              <a:avLst/>
            </a:prstGeom>
          </p:spPr>
        </p:pic>
        <p:pic>
          <p:nvPicPr>
            <p:cNvPr id="43" name="图片 42">
              <a:extLst>
                <a:ext uri="{FF2B5EF4-FFF2-40B4-BE49-F238E27FC236}">
                  <a16:creationId xmlns:a16="http://schemas.microsoft.com/office/drawing/2014/main" id="{C2BDA2BD-BC2A-440D-B1E9-3212BDD0C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568" y="4786798"/>
              <a:ext cx="266756" cy="265429"/>
            </a:xfrm>
            <a:prstGeom prst="rect">
              <a:avLst/>
            </a:prstGeom>
          </p:spPr>
        </p:pic>
        <p:pic>
          <p:nvPicPr>
            <p:cNvPr id="45" name="图片 44">
              <a:extLst>
                <a:ext uri="{FF2B5EF4-FFF2-40B4-BE49-F238E27FC236}">
                  <a16:creationId xmlns:a16="http://schemas.microsoft.com/office/drawing/2014/main" id="{FF795DA1-4CA4-4C9B-8C70-BEF53633F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652" y="4453792"/>
              <a:ext cx="266756" cy="265429"/>
            </a:xfrm>
            <a:prstGeom prst="rect">
              <a:avLst/>
            </a:prstGeom>
          </p:spPr>
        </p:pic>
        <p:pic>
          <p:nvPicPr>
            <p:cNvPr id="46" name="图片 45">
              <a:extLst>
                <a:ext uri="{FF2B5EF4-FFF2-40B4-BE49-F238E27FC236}">
                  <a16:creationId xmlns:a16="http://schemas.microsoft.com/office/drawing/2014/main" id="{B57D5BE2-9DC8-4D68-A1B2-496FBFD79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35313" y="3721197"/>
              <a:ext cx="244910" cy="243691"/>
            </a:xfrm>
            <a:prstGeom prst="rect">
              <a:avLst/>
            </a:prstGeom>
          </p:spPr>
        </p:pic>
        <p:sp>
          <p:nvSpPr>
            <p:cNvPr id="48" name="文本框 47">
              <a:extLst>
                <a:ext uri="{FF2B5EF4-FFF2-40B4-BE49-F238E27FC236}">
                  <a16:creationId xmlns:a16="http://schemas.microsoft.com/office/drawing/2014/main" id="{B63EC738-A764-4E5C-9BE2-C8D724520039}"/>
                </a:ext>
              </a:extLst>
            </p:cNvPr>
            <p:cNvSpPr txBox="1"/>
            <p:nvPr/>
          </p:nvSpPr>
          <p:spPr>
            <a:xfrm>
              <a:off x="994556" y="5917350"/>
              <a:ext cx="1347804"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B cell atlas</a:t>
              </a:r>
              <a:endParaRPr lang="zh-CN" altLang="en-US" dirty="0">
                <a:solidFill>
                  <a:prstClr val="black"/>
                </a:solidFill>
                <a:latin typeface="Calibri" panose="020F0502020204030204"/>
                <a:ea typeface="等线" panose="02010600030101010101" pitchFamily="2" charset="-122"/>
              </a:endParaRPr>
            </a:p>
          </p:txBody>
        </p:sp>
        <p:sp>
          <p:nvSpPr>
            <p:cNvPr id="49" name="文本框 48">
              <a:extLst>
                <a:ext uri="{FF2B5EF4-FFF2-40B4-BE49-F238E27FC236}">
                  <a16:creationId xmlns:a16="http://schemas.microsoft.com/office/drawing/2014/main" id="{E5B16FE7-6B2C-4E18-A159-743E3146EBF0}"/>
                </a:ext>
              </a:extLst>
            </p:cNvPr>
            <p:cNvSpPr txBox="1"/>
            <p:nvPr/>
          </p:nvSpPr>
          <p:spPr>
            <a:xfrm>
              <a:off x="3060762" y="5917350"/>
              <a:ext cx="1347804"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Define TLB </a:t>
              </a:r>
              <a:endParaRPr lang="zh-CN" altLang="en-US" dirty="0">
                <a:solidFill>
                  <a:prstClr val="black"/>
                </a:solidFill>
                <a:latin typeface="Calibri" panose="020F0502020204030204"/>
                <a:ea typeface="等线" panose="02010600030101010101" pitchFamily="2" charset="-122"/>
              </a:endParaRPr>
            </a:p>
          </p:txBody>
        </p:sp>
        <p:sp>
          <p:nvSpPr>
            <p:cNvPr id="50" name="文本框 49">
              <a:extLst>
                <a:ext uri="{FF2B5EF4-FFF2-40B4-BE49-F238E27FC236}">
                  <a16:creationId xmlns:a16="http://schemas.microsoft.com/office/drawing/2014/main" id="{002CA3E6-5DC6-45CC-B5AE-2278A3DF6D6F}"/>
                </a:ext>
              </a:extLst>
            </p:cNvPr>
            <p:cNvSpPr txBox="1"/>
            <p:nvPr/>
          </p:nvSpPr>
          <p:spPr>
            <a:xfrm>
              <a:off x="4560190" y="5917350"/>
              <a:ext cx="1501140"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Subgrouping</a:t>
              </a:r>
              <a:endParaRPr lang="zh-CN" altLang="en-US" dirty="0">
                <a:solidFill>
                  <a:prstClr val="black"/>
                </a:solidFill>
                <a:latin typeface="Calibri" panose="020F0502020204030204"/>
                <a:ea typeface="等线" panose="02010600030101010101" pitchFamily="2" charset="-122"/>
              </a:endParaRPr>
            </a:p>
          </p:txBody>
        </p:sp>
        <p:pic>
          <p:nvPicPr>
            <p:cNvPr id="51" name="图片 50">
              <a:extLst>
                <a:ext uri="{FF2B5EF4-FFF2-40B4-BE49-F238E27FC236}">
                  <a16:creationId xmlns:a16="http://schemas.microsoft.com/office/drawing/2014/main" id="{61B9B236-BE2E-4665-8D46-DA34391CF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61820" y="4891415"/>
              <a:ext cx="244910" cy="243691"/>
            </a:xfrm>
            <a:prstGeom prst="rect">
              <a:avLst/>
            </a:prstGeom>
          </p:spPr>
        </p:pic>
        <p:pic>
          <p:nvPicPr>
            <p:cNvPr id="52" name="图片 51">
              <a:extLst>
                <a:ext uri="{FF2B5EF4-FFF2-40B4-BE49-F238E27FC236}">
                  <a16:creationId xmlns:a16="http://schemas.microsoft.com/office/drawing/2014/main" id="{EB63F4EF-03B6-4B20-A3EB-15DD6215D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50207" y="3925445"/>
              <a:ext cx="244910" cy="243691"/>
            </a:xfrm>
            <a:prstGeom prst="rect">
              <a:avLst/>
            </a:prstGeom>
          </p:spPr>
        </p:pic>
        <p:sp>
          <p:nvSpPr>
            <p:cNvPr id="54" name="文本框 53">
              <a:extLst>
                <a:ext uri="{FF2B5EF4-FFF2-40B4-BE49-F238E27FC236}">
                  <a16:creationId xmlns:a16="http://schemas.microsoft.com/office/drawing/2014/main" id="{93578511-7956-4917-897A-85836BDF3602}"/>
                </a:ext>
              </a:extLst>
            </p:cNvPr>
            <p:cNvSpPr txBox="1"/>
            <p:nvPr/>
          </p:nvSpPr>
          <p:spPr>
            <a:xfrm>
              <a:off x="6958128" y="5962521"/>
              <a:ext cx="1885772"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Characterizing</a:t>
              </a:r>
              <a:endParaRPr lang="zh-CN" altLang="en-US" dirty="0">
                <a:solidFill>
                  <a:prstClr val="black"/>
                </a:solidFill>
                <a:latin typeface="Calibri" panose="020F0502020204030204"/>
                <a:ea typeface="等线" panose="02010600030101010101" pitchFamily="2" charset="-122"/>
              </a:endParaRPr>
            </a:p>
          </p:txBody>
        </p:sp>
        <p:grpSp>
          <p:nvGrpSpPr>
            <p:cNvPr id="225" name="组合 224">
              <a:extLst>
                <a:ext uri="{FF2B5EF4-FFF2-40B4-BE49-F238E27FC236}">
                  <a16:creationId xmlns:a16="http://schemas.microsoft.com/office/drawing/2014/main" id="{211B5138-0924-41CC-9FC2-C74EA189C89E}"/>
                </a:ext>
              </a:extLst>
            </p:cNvPr>
            <p:cNvGrpSpPr/>
            <p:nvPr/>
          </p:nvGrpSpPr>
          <p:grpSpPr>
            <a:xfrm>
              <a:off x="5563996" y="3014294"/>
              <a:ext cx="3279904" cy="2932734"/>
              <a:chOff x="5738460" y="2849584"/>
              <a:chExt cx="3279904" cy="2932734"/>
            </a:xfrm>
          </p:grpSpPr>
          <p:grpSp>
            <p:nvGrpSpPr>
              <p:cNvPr id="222" name="组合 221">
                <a:extLst>
                  <a:ext uri="{FF2B5EF4-FFF2-40B4-BE49-F238E27FC236}">
                    <a16:creationId xmlns:a16="http://schemas.microsoft.com/office/drawing/2014/main" id="{B9199CE0-80CD-4E9D-A826-E540851BF392}"/>
                  </a:ext>
                </a:extLst>
              </p:cNvPr>
              <p:cNvGrpSpPr/>
              <p:nvPr/>
            </p:nvGrpSpPr>
            <p:grpSpPr>
              <a:xfrm>
                <a:off x="5738460" y="2892720"/>
                <a:ext cx="3279904" cy="2889598"/>
                <a:chOff x="2508212" y="3271943"/>
                <a:chExt cx="3279904" cy="2889598"/>
              </a:xfrm>
            </p:grpSpPr>
            <p:sp>
              <p:nvSpPr>
                <p:cNvPr id="218" name="矩形 217">
                  <a:extLst>
                    <a:ext uri="{FF2B5EF4-FFF2-40B4-BE49-F238E27FC236}">
                      <a16:creationId xmlns:a16="http://schemas.microsoft.com/office/drawing/2014/main" id="{13B6B814-F92F-4D8B-991A-6B6F13562E9F}"/>
                    </a:ext>
                  </a:extLst>
                </p:cNvPr>
                <p:cNvSpPr/>
                <p:nvPr/>
              </p:nvSpPr>
              <p:spPr>
                <a:xfrm>
                  <a:off x="2508212" y="3271943"/>
                  <a:ext cx="2258359" cy="2130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219" name="矩形 218">
                  <a:extLst>
                    <a:ext uri="{FF2B5EF4-FFF2-40B4-BE49-F238E27FC236}">
                      <a16:creationId xmlns:a16="http://schemas.microsoft.com/office/drawing/2014/main" id="{858E4B82-AAD7-4512-ADE0-3130B27449DB}"/>
                    </a:ext>
                  </a:extLst>
                </p:cNvPr>
                <p:cNvSpPr/>
                <p:nvPr/>
              </p:nvSpPr>
              <p:spPr>
                <a:xfrm>
                  <a:off x="2801958" y="3532936"/>
                  <a:ext cx="2258359" cy="2130317"/>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221" name="矩形 220">
                  <a:extLst>
                    <a:ext uri="{FF2B5EF4-FFF2-40B4-BE49-F238E27FC236}">
                      <a16:creationId xmlns:a16="http://schemas.microsoft.com/office/drawing/2014/main" id="{17EA01BA-DDC5-4280-BCBE-39A41F8F1548}"/>
                    </a:ext>
                  </a:extLst>
                </p:cNvPr>
                <p:cNvSpPr/>
                <p:nvPr/>
              </p:nvSpPr>
              <p:spPr>
                <a:xfrm>
                  <a:off x="3181605" y="3776433"/>
                  <a:ext cx="2258359" cy="2130317"/>
                </a:xfrm>
                <a:prstGeom prst="rect">
                  <a:avLst/>
                </a:prstGeom>
                <a:solidFill>
                  <a:srgbClr val="71B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220" name="矩形 219">
                  <a:extLst>
                    <a:ext uri="{FF2B5EF4-FFF2-40B4-BE49-F238E27FC236}">
                      <a16:creationId xmlns:a16="http://schemas.microsoft.com/office/drawing/2014/main" id="{E030586E-49FD-4E86-B15D-AEEA7F09B53C}"/>
                    </a:ext>
                  </a:extLst>
                </p:cNvPr>
                <p:cNvSpPr/>
                <p:nvPr/>
              </p:nvSpPr>
              <p:spPr>
                <a:xfrm>
                  <a:off x="3529757" y="4031224"/>
                  <a:ext cx="2258359" cy="2130317"/>
                </a:xfrm>
                <a:prstGeom prst="rect">
                  <a:avLst/>
                </a:prstGeom>
                <a:solidFill>
                  <a:srgbClr val="EEB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等线" panose="02010600030101010101" pitchFamily="2" charset="-122"/>
                  </a:endParaRPr>
                </a:p>
              </p:txBody>
            </p:sp>
          </p:grpSp>
          <p:sp>
            <p:nvSpPr>
              <p:cNvPr id="214" name="文本框 213">
                <a:extLst>
                  <a:ext uri="{FF2B5EF4-FFF2-40B4-BE49-F238E27FC236}">
                    <a16:creationId xmlns:a16="http://schemas.microsoft.com/office/drawing/2014/main" id="{11379AFD-C5C7-4EE7-A003-154539D4924F}"/>
                  </a:ext>
                </a:extLst>
              </p:cNvPr>
              <p:cNvSpPr txBox="1"/>
              <p:nvPr/>
            </p:nvSpPr>
            <p:spPr>
              <a:xfrm>
                <a:off x="6044995" y="2849584"/>
                <a:ext cx="1900785" cy="307777"/>
              </a:xfrm>
              <a:prstGeom prst="rect">
                <a:avLst/>
              </a:prstGeom>
              <a:noFill/>
            </p:spPr>
            <p:txBody>
              <a:bodyPr wrap="square" rtlCol="0">
                <a:spAutoFit/>
              </a:bodyPr>
              <a:lstStyle/>
              <a:p>
                <a:r>
                  <a:rPr lang="en-US" altLang="zh-CN" sz="1400" b="1" dirty="0">
                    <a:solidFill>
                      <a:prstClr val="white"/>
                    </a:solidFill>
                    <a:latin typeface="Calibri" panose="020F0502020204030204"/>
                    <a:ea typeface="等线" panose="02010600030101010101" pitchFamily="2" charset="-122"/>
                  </a:rPr>
                  <a:t>gene expression</a:t>
                </a:r>
                <a:endParaRPr lang="zh-CN" altLang="en-US" sz="1400" b="1" dirty="0">
                  <a:solidFill>
                    <a:prstClr val="white"/>
                  </a:solidFill>
                  <a:latin typeface="Calibri" panose="020F0502020204030204"/>
                  <a:ea typeface="等线" panose="02010600030101010101" pitchFamily="2" charset="-122"/>
                </a:endParaRPr>
              </a:p>
            </p:txBody>
          </p:sp>
          <p:sp>
            <p:nvSpPr>
              <p:cNvPr id="223" name="文本框 222">
                <a:extLst>
                  <a:ext uri="{FF2B5EF4-FFF2-40B4-BE49-F238E27FC236}">
                    <a16:creationId xmlns:a16="http://schemas.microsoft.com/office/drawing/2014/main" id="{EA1A32D0-3337-41B3-A016-08674D4086D6}"/>
                  </a:ext>
                </a:extLst>
              </p:cNvPr>
              <p:cNvSpPr txBox="1"/>
              <p:nvPr/>
            </p:nvSpPr>
            <p:spPr>
              <a:xfrm>
                <a:off x="6389780" y="3117286"/>
                <a:ext cx="1900785" cy="307777"/>
              </a:xfrm>
              <a:prstGeom prst="rect">
                <a:avLst/>
              </a:prstGeom>
              <a:noFill/>
            </p:spPr>
            <p:txBody>
              <a:bodyPr wrap="square" rtlCol="0">
                <a:spAutoFit/>
              </a:bodyPr>
              <a:lstStyle/>
              <a:p>
                <a:r>
                  <a:rPr lang="en-US" altLang="zh-CN" sz="1400" b="1" dirty="0">
                    <a:solidFill>
                      <a:prstClr val="white"/>
                    </a:solidFill>
                    <a:latin typeface="Calibri" panose="020F0502020204030204"/>
                    <a:ea typeface="等线" panose="02010600030101010101" pitchFamily="2" charset="-122"/>
                  </a:rPr>
                  <a:t>surface protein</a:t>
                </a:r>
                <a:endParaRPr lang="zh-CN" altLang="en-US" sz="1400" b="1" dirty="0">
                  <a:solidFill>
                    <a:prstClr val="white"/>
                  </a:solidFill>
                  <a:latin typeface="Calibri" panose="020F0502020204030204"/>
                  <a:ea typeface="等线" panose="02010600030101010101" pitchFamily="2" charset="-122"/>
                </a:endParaRPr>
              </a:p>
            </p:txBody>
          </p:sp>
          <p:sp>
            <p:nvSpPr>
              <p:cNvPr id="217" name="文本框 216">
                <a:extLst>
                  <a:ext uri="{FF2B5EF4-FFF2-40B4-BE49-F238E27FC236}">
                    <a16:creationId xmlns:a16="http://schemas.microsoft.com/office/drawing/2014/main" id="{006004CC-258B-4595-AA22-64C7BCA2A60C}"/>
                  </a:ext>
                </a:extLst>
              </p:cNvPr>
              <p:cNvSpPr txBox="1"/>
              <p:nvPr/>
            </p:nvSpPr>
            <p:spPr>
              <a:xfrm>
                <a:off x="6971484" y="3661916"/>
                <a:ext cx="1900785" cy="307777"/>
              </a:xfrm>
              <a:prstGeom prst="rect">
                <a:avLst/>
              </a:prstGeom>
              <a:noFill/>
            </p:spPr>
            <p:txBody>
              <a:bodyPr wrap="square" rtlCol="0">
                <a:spAutoFit/>
              </a:bodyPr>
              <a:lstStyle/>
              <a:p>
                <a:r>
                  <a:rPr lang="en-US" altLang="zh-CN" sz="1400" b="1" dirty="0">
                    <a:solidFill>
                      <a:prstClr val="white"/>
                    </a:solidFill>
                    <a:latin typeface="Calibri" panose="020F0502020204030204"/>
                    <a:ea typeface="等线" panose="02010600030101010101" pitchFamily="2" charset="-122"/>
                  </a:rPr>
                  <a:t>immune repertoire</a:t>
                </a:r>
                <a:endParaRPr lang="zh-CN" altLang="en-US" sz="1400" b="1" dirty="0">
                  <a:solidFill>
                    <a:prstClr val="white"/>
                  </a:solidFill>
                  <a:latin typeface="Calibri" panose="020F0502020204030204"/>
                  <a:ea typeface="等线" panose="02010600030101010101" pitchFamily="2" charset="-122"/>
                </a:endParaRPr>
              </a:p>
            </p:txBody>
          </p:sp>
          <p:sp>
            <p:nvSpPr>
              <p:cNvPr id="224" name="文本框 223">
                <a:extLst>
                  <a:ext uri="{FF2B5EF4-FFF2-40B4-BE49-F238E27FC236}">
                    <a16:creationId xmlns:a16="http://schemas.microsoft.com/office/drawing/2014/main" id="{EB58DCFE-8085-4507-87C6-F26A24455693}"/>
                  </a:ext>
                </a:extLst>
              </p:cNvPr>
              <p:cNvSpPr txBox="1"/>
              <p:nvPr/>
            </p:nvSpPr>
            <p:spPr>
              <a:xfrm>
                <a:off x="6669638" y="3385072"/>
                <a:ext cx="1900785" cy="307777"/>
              </a:xfrm>
              <a:prstGeom prst="rect">
                <a:avLst/>
              </a:prstGeom>
              <a:noFill/>
            </p:spPr>
            <p:txBody>
              <a:bodyPr wrap="square" rtlCol="0">
                <a:spAutoFit/>
              </a:bodyPr>
              <a:lstStyle/>
              <a:p>
                <a:r>
                  <a:rPr lang="en-US" altLang="zh-CN" sz="1400" b="1" dirty="0">
                    <a:solidFill>
                      <a:prstClr val="white"/>
                    </a:solidFill>
                    <a:latin typeface="Calibri" panose="020F0502020204030204"/>
                    <a:ea typeface="等线" panose="02010600030101010101" pitchFamily="2" charset="-122"/>
                  </a:rPr>
                  <a:t>chromatin accessibility</a:t>
                </a:r>
                <a:endParaRPr lang="zh-CN" altLang="en-US" sz="1400" b="1" dirty="0">
                  <a:solidFill>
                    <a:prstClr val="white"/>
                  </a:solidFill>
                  <a:latin typeface="Calibri" panose="020F0502020204030204"/>
                  <a:ea typeface="等线" panose="02010600030101010101" pitchFamily="2" charset="-122"/>
                </a:endParaRPr>
              </a:p>
            </p:txBody>
          </p:sp>
        </p:grpSp>
        <p:cxnSp>
          <p:nvCxnSpPr>
            <p:cNvPr id="227" name="直接连接符 226">
              <a:extLst>
                <a:ext uri="{FF2B5EF4-FFF2-40B4-BE49-F238E27FC236}">
                  <a16:creationId xmlns:a16="http://schemas.microsoft.com/office/drawing/2014/main" id="{2807FD1E-1E96-47C3-9A90-A778EEE8DEAE}"/>
                </a:ext>
              </a:extLst>
            </p:cNvPr>
            <p:cNvCxnSpPr>
              <a:cxnSpLocks/>
            </p:cNvCxnSpPr>
            <p:nvPr/>
          </p:nvCxnSpPr>
          <p:spPr>
            <a:xfrm flipH="1">
              <a:off x="5016461" y="3452281"/>
              <a:ext cx="50567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CECC59FF-01FE-40C2-B7E0-0F06A951E034}"/>
                </a:ext>
              </a:extLst>
            </p:cNvPr>
            <p:cNvCxnSpPr>
              <a:cxnSpLocks/>
            </p:cNvCxnSpPr>
            <p:nvPr/>
          </p:nvCxnSpPr>
          <p:spPr>
            <a:xfrm flipH="1">
              <a:off x="4991324" y="3828054"/>
              <a:ext cx="50567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67472B5B-3186-4058-ADDC-D16A95D6145D}"/>
                </a:ext>
              </a:extLst>
            </p:cNvPr>
            <p:cNvCxnSpPr>
              <a:cxnSpLocks/>
            </p:cNvCxnSpPr>
            <p:nvPr/>
          </p:nvCxnSpPr>
          <p:spPr>
            <a:xfrm flipH="1">
              <a:off x="5016461" y="4613448"/>
              <a:ext cx="50567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0839CA44-AE7C-48BC-B232-07DAEB27BA76}"/>
                </a:ext>
              </a:extLst>
            </p:cNvPr>
            <p:cNvCxnSpPr>
              <a:cxnSpLocks/>
            </p:cNvCxnSpPr>
            <p:nvPr/>
          </p:nvCxnSpPr>
          <p:spPr>
            <a:xfrm flipH="1">
              <a:off x="5016461" y="4955209"/>
              <a:ext cx="50567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CC972A93-5D98-4C0F-85E0-18750C92A660}"/>
                </a:ext>
              </a:extLst>
            </p:cNvPr>
            <p:cNvCxnSpPr>
              <a:cxnSpLocks/>
            </p:cNvCxnSpPr>
            <p:nvPr/>
          </p:nvCxnSpPr>
          <p:spPr>
            <a:xfrm>
              <a:off x="5378674" y="2930942"/>
              <a:ext cx="1663589" cy="123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69EC0F88-759F-4F02-830E-D5E51AE60203}"/>
                </a:ext>
              </a:extLst>
            </p:cNvPr>
            <p:cNvCxnSpPr>
              <a:cxnSpLocks/>
            </p:cNvCxnSpPr>
            <p:nvPr/>
          </p:nvCxnSpPr>
          <p:spPr>
            <a:xfrm>
              <a:off x="5313143" y="5011458"/>
              <a:ext cx="1483877" cy="110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4" name="文本框 63">
            <a:extLst>
              <a:ext uri="{FF2B5EF4-FFF2-40B4-BE49-F238E27FC236}">
                <a16:creationId xmlns:a16="http://schemas.microsoft.com/office/drawing/2014/main" id="{A1064D7A-4361-4039-86B0-65477F5E24EC}"/>
              </a:ext>
            </a:extLst>
          </p:cNvPr>
          <p:cNvSpPr txBox="1"/>
          <p:nvPr/>
        </p:nvSpPr>
        <p:spPr>
          <a:xfrm>
            <a:off x="811245" y="343538"/>
            <a:ext cx="6093994" cy="461665"/>
          </a:xfrm>
          <a:prstGeom prst="rect">
            <a:avLst/>
          </a:prstGeom>
          <a:noFill/>
        </p:spPr>
        <p:txBody>
          <a:bodyPr wrap="square">
            <a:spAutoFit/>
          </a:bodyPr>
          <a:lstStyle/>
          <a:p>
            <a:r>
              <a:rPr lang="en-US" altLang="zh-CN" sz="2400" b="1" dirty="0"/>
              <a:t>Characterizing TLB</a:t>
            </a:r>
            <a:endParaRPr lang="zh-CN" altLang="en-US" sz="2400" dirty="0"/>
          </a:p>
        </p:txBody>
      </p:sp>
    </p:spTree>
    <p:extLst>
      <p:ext uri="{BB962C8B-B14F-4D97-AF65-F5344CB8AC3E}">
        <p14:creationId xmlns:p14="http://schemas.microsoft.com/office/powerpoint/2010/main" val="422245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9AB7C41-6FCB-4189-AB92-405C033EB42C}"/>
              </a:ext>
            </a:extLst>
          </p:cNvPr>
          <p:cNvSpPr txBox="1"/>
          <p:nvPr/>
        </p:nvSpPr>
        <p:spPr>
          <a:xfrm>
            <a:off x="1962120" y="750440"/>
            <a:ext cx="7140541" cy="707886"/>
          </a:xfrm>
          <a:prstGeom prst="rect">
            <a:avLst/>
          </a:prstGeom>
          <a:noFill/>
        </p:spPr>
        <p:txBody>
          <a:bodyPr wrap="square" rtlCol="0">
            <a:spAutoFit/>
          </a:bodyPr>
          <a:lstStyle/>
          <a:p>
            <a:r>
              <a:rPr lang="en-US" altLang="zh-CN" sz="2000" dirty="0">
                <a:solidFill>
                  <a:prstClr val="black"/>
                </a:solidFill>
                <a:latin typeface="Calibri" panose="020F0502020204030204"/>
                <a:ea typeface="等线" panose="02010600030101010101" pitchFamily="2" charset="-122"/>
              </a:rPr>
              <a:t>TLB_mem1, TLB_mem2 and TLB_plasma are different in expressing B cell and T cell marker</a:t>
            </a:r>
            <a:endParaRPr lang="zh-CN" altLang="en-US" sz="2000" dirty="0">
              <a:solidFill>
                <a:prstClr val="black"/>
              </a:solidFill>
              <a:latin typeface="Calibri" panose="020F0502020204030204"/>
              <a:ea typeface="等线" panose="02010600030101010101" pitchFamily="2" charset="-122"/>
            </a:endParaRPr>
          </a:p>
        </p:txBody>
      </p:sp>
      <p:pic>
        <p:nvPicPr>
          <p:cNvPr id="10" name="图片 9">
            <a:extLst>
              <a:ext uri="{FF2B5EF4-FFF2-40B4-BE49-F238E27FC236}">
                <a16:creationId xmlns:a16="http://schemas.microsoft.com/office/drawing/2014/main" id="{2D2C59F9-66B2-4106-8C29-1379B4A543AF}"/>
              </a:ext>
            </a:extLst>
          </p:cNvPr>
          <p:cNvPicPr/>
          <p:nvPr/>
        </p:nvPicPr>
        <p:blipFill rotWithShape="1">
          <a:blip r:embed="rId3"/>
          <a:srcRect t="14061"/>
          <a:stretch/>
        </p:blipFill>
        <p:spPr>
          <a:xfrm>
            <a:off x="2302437" y="1970817"/>
            <a:ext cx="5272723" cy="2457601"/>
          </a:xfrm>
          <a:prstGeom prst="rect">
            <a:avLst/>
          </a:prstGeom>
        </p:spPr>
      </p:pic>
      <p:pic>
        <p:nvPicPr>
          <p:cNvPr id="14" name="图片 13">
            <a:extLst>
              <a:ext uri="{FF2B5EF4-FFF2-40B4-BE49-F238E27FC236}">
                <a16:creationId xmlns:a16="http://schemas.microsoft.com/office/drawing/2014/main" id="{A528A260-ACB1-4C5A-8398-91F50782CEF7}"/>
              </a:ext>
            </a:extLst>
          </p:cNvPr>
          <p:cNvPicPr/>
          <p:nvPr/>
        </p:nvPicPr>
        <p:blipFill rotWithShape="1">
          <a:blip r:embed="rId4"/>
          <a:srcRect t="16305" r="1588"/>
          <a:stretch/>
        </p:blipFill>
        <p:spPr>
          <a:xfrm>
            <a:off x="2127019" y="4255295"/>
            <a:ext cx="5379719" cy="2290614"/>
          </a:xfrm>
          <a:prstGeom prst="rect">
            <a:avLst/>
          </a:prstGeom>
        </p:spPr>
      </p:pic>
      <p:sp>
        <p:nvSpPr>
          <p:cNvPr id="4" name="矩形: 圆角 3">
            <a:extLst>
              <a:ext uri="{FF2B5EF4-FFF2-40B4-BE49-F238E27FC236}">
                <a16:creationId xmlns:a16="http://schemas.microsoft.com/office/drawing/2014/main" id="{A3105022-487B-4504-9AFD-1ACD7A42DEC8}"/>
              </a:ext>
            </a:extLst>
          </p:cNvPr>
          <p:cNvSpPr/>
          <p:nvPr/>
        </p:nvSpPr>
        <p:spPr>
          <a:xfrm>
            <a:off x="6653298" y="4255295"/>
            <a:ext cx="1264920" cy="80794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16" name="文本框 15">
            <a:extLst>
              <a:ext uri="{FF2B5EF4-FFF2-40B4-BE49-F238E27FC236}">
                <a16:creationId xmlns:a16="http://schemas.microsoft.com/office/drawing/2014/main" id="{16650FC0-2D5B-4863-B891-58E1C3A4EB08}"/>
              </a:ext>
            </a:extLst>
          </p:cNvPr>
          <p:cNvSpPr txBox="1"/>
          <p:nvPr/>
        </p:nvSpPr>
        <p:spPr>
          <a:xfrm>
            <a:off x="673955" y="2839000"/>
            <a:ext cx="1587373" cy="307777"/>
          </a:xfrm>
          <a:prstGeom prst="rect">
            <a:avLst/>
          </a:prstGeom>
          <a:noFill/>
        </p:spPr>
        <p:txBody>
          <a:bodyPr wrap="square" rtlCol="0">
            <a:spAutoFit/>
          </a:bodyPr>
          <a:lstStyle/>
          <a:p>
            <a:r>
              <a:rPr lang="en-US" altLang="zh-CN" sz="1400" dirty="0">
                <a:solidFill>
                  <a:prstClr val="black"/>
                </a:solidFill>
                <a:latin typeface="Calibri" panose="020F0502020204030204"/>
                <a:ea typeface="等线" panose="02010600030101010101" pitchFamily="2" charset="-122"/>
              </a:rPr>
              <a:t>memory B marker</a:t>
            </a:r>
            <a:endParaRPr lang="zh-CN" altLang="en-US" sz="1400" dirty="0">
              <a:solidFill>
                <a:prstClr val="black"/>
              </a:solidFill>
              <a:latin typeface="Calibri" panose="020F0502020204030204"/>
              <a:ea typeface="等线" panose="02010600030101010101" pitchFamily="2" charset="-122"/>
            </a:endParaRPr>
          </a:p>
        </p:txBody>
      </p:sp>
      <p:sp>
        <p:nvSpPr>
          <p:cNvPr id="17" name="文本框 16">
            <a:extLst>
              <a:ext uri="{FF2B5EF4-FFF2-40B4-BE49-F238E27FC236}">
                <a16:creationId xmlns:a16="http://schemas.microsoft.com/office/drawing/2014/main" id="{F6B8F811-2458-4490-8664-1702DAE940D2}"/>
              </a:ext>
            </a:extLst>
          </p:cNvPr>
          <p:cNvSpPr txBox="1"/>
          <p:nvPr/>
        </p:nvSpPr>
        <p:spPr>
          <a:xfrm>
            <a:off x="853114" y="3569580"/>
            <a:ext cx="1273905" cy="307777"/>
          </a:xfrm>
          <a:prstGeom prst="rect">
            <a:avLst/>
          </a:prstGeom>
          <a:noFill/>
        </p:spPr>
        <p:txBody>
          <a:bodyPr wrap="square" rtlCol="0">
            <a:spAutoFit/>
          </a:bodyPr>
          <a:lstStyle/>
          <a:p>
            <a:r>
              <a:rPr lang="en-US" altLang="zh-CN" sz="1400" dirty="0">
                <a:solidFill>
                  <a:prstClr val="black"/>
                </a:solidFill>
                <a:latin typeface="Calibri" panose="020F0502020204030204"/>
                <a:ea typeface="等线" panose="02010600030101010101" pitchFamily="2" charset="-122"/>
              </a:rPr>
              <a:t>plasma marker</a:t>
            </a:r>
            <a:endParaRPr lang="zh-CN" altLang="en-US" sz="1400" dirty="0">
              <a:solidFill>
                <a:prstClr val="black"/>
              </a:solidFill>
              <a:latin typeface="Calibri" panose="020F0502020204030204"/>
              <a:ea typeface="等线" panose="02010600030101010101" pitchFamily="2" charset="-122"/>
            </a:endParaRPr>
          </a:p>
        </p:txBody>
      </p:sp>
      <p:sp>
        <p:nvSpPr>
          <p:cNvPr id="28" name="文本框 27">
            <a:extLst>
              <a:ext uri="{FF2B5EF4-FFF2-40B4-BE49-F238E27FC236}">
                <a16:creationId xmlns:a16="http://schemas.microsoft.com/office/drawing/2014/main" id="{39BE0C2A-C116-4F90-9D5D-492336CEFA7A}"/>
              </a:ext>
            </a:extLst>
          </p:cNvPr>
          <p:cNvSpPr txBox="1"/>
          <p:nvPr/>
        </p:nvSpPr>
        <p:spPr>
          <a:xfrm>
            <a:off x="740621" y="4405995"/>
            <a:ext cx="1454038" cy="307777"/>
          </a:xfrm>
          <a:prstGeom prst="rect">
            <a:avLst/>
          </a:prstGeom>
          <a:noFill/>
        </p:spPr>
        <p:txBody>
          <a:bodyPr wrap="square" rtlCol="0">
            <a:spAutoFit/>
          </a:bodyPr>
          <a:lstStyle/>
          <a:p>
            <a:r>
              <a:rPr lang="en-US" altLang="zh-CN" sz="1400" dirty="0">
                <a:solidFill>
                  <a:prstClr val="black"/>
                </a:solidFill>
                <a:latin typeface="Calibri" panose="020F0502020204030204"/>
                <a:ea typeface="等线" panose="02010600030101010101" pitchFamily="2" charset="-122"/>
              </a:rPr>
              <a:t>helper T marker</a:t>
            </a:r>
            <a:endParaRPr lang="zh-CN" altLang="en-US" sz="1400" dirty="0">
              <a:solidFill>
                <a:prstClr val="black"/>
              </a:solidFill>
              <a:latin typeface="Calibri" panose="020F0502020204030204"/>
              <a:ea typeface="等线" panose="02010600030101010101" pitchFamily="2" charset="-122"/>
            </a:endParaRPr>
          </a:p>
        </p:txBody>
      </p:sp>
      <p:sp>
        <p:nvSpPr>
          <p:cNvPr id="29" name="文本框 28">
            <a:extLst>
              <a:ext uri="{FF2B5EF4-FFF2-40B4-BE49-F238E27FC236}">
                <a16:creationId xmlns:a16="http://schemas.microsoft.com/office/drawing/2014/main" id="{0849654B-3378-4DD4-97EC-F412691C3BA8}"/>
              </a:ext>
            </a:extLst>
          </p:cNvPr>
          <p:cNvSpPr txBox="1"/>
          <p:nvPr/>
        </p:nvSpPr>
        <p:spPr>
          <a:xfrm>
            <a:off x="539646" y="5088521"/>
            <a:ext cx="1587372" cy="307777"/>
          </a:xfrm>
          <a:prstGeom prst="rect">
            <a:avLst/>
          </a:prstGeom>
          <a:noFill/>
        </p:spPr>
        <p:txBody>
          <a:bodyPr wrap="square" rtlCol="0">
            <a:spAutoFit/>
          </a:bodyPr>
          <a:lstStyle/>
          <a:p>
            <a:r>
              <a:rPr lang="en-US" altLang="zh-CN" sz="1400" dirty="0">
                <a:solidFill>
                  <a:prstClr val="black"/>
                </a:solidFill>
                <a:latin typeface="Calibri" panose="020F0502020204030204"/>
                <a:ea typeface="等线" panose="02010600030101010101" pitchFamily="2" charset="-122"/>
              </a:rPr>
              <a:t>cytotoxic T  marker</a:t>
            </a:r>
            <a:endParaRPr lang="zh-CN" altLang="en-US" sz="1400" dirty="0">
              <a:solidFill>
                <a:prstClr val="black"/>
              </a:solidFill>
              <a:latin typeface="Calibri" panose="020F0502020204030204"/>
              <a:ea typeface="等线" panose="02010600030101010101" pitchFamily="2" charset="-122"/>
            </a:endParaRPr>
          </a:p>
        </p:txBody>
      </p:sp>
      <p:sp>
        <p:nvSpPr>
          <p:cNvPr id="19" name="标题 1">
            <a:extLst>
              <a:ext uri="{FF2B5EF4-FFF2-40B4-BE49-F238E27FC236}">
                <a16:creationId xmlns:a16="http://schemas.microsoft.com/office/drawing/2014/main" id="{E25DE004-9482-4279-BFE6-AC8127D0488A}"/>
              </a:ext>
            </a:extLst>
          </p:cNvPr>
          <p:cNvSpPr txBox="1">
            <a:spLocks/>
          </p:cNvSpPr>
          <p:nvPr/>
        </p:nvSpPr>
        <p:spPr>
          <a:xfrm>
            <a:off x="1584960" y="1747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panose="02010600030101010101" pitchFamily="2" charset="-122"/>
              </a:rPr>
              <a:t>TLB subgrouping</a:t>
            </a:r>
          </a:p>
        </p:txBody>
      </p:sp>
      <p:sp>
        <p:nvSpPr>
          <p:cNvPr id="2" name="文本框 1">
            <a:extLst>
              <a:ext uri="{FF2B5EF4-FFF2-40B4-BE49-F238E27FC236}">
                <a16:creationId xmlns:a16="http://schemas.microsoft.com/office/drawing/2014/main" id="{84C2F531-D8A7-4D2B-A516-762A7B59195E}"/>
              </a:ext>
            </a:extLst>
          </p:cNvPr>
          <p:cNvSpPr txBox="1"/>
          <p:nvPr/>
        </p:nvSpPr>
        <p:spPr>
          <a:xfrm>
            <a:off x="3281142" y="1593552"/>
            <a:ext cx="1427356" cy="338554"/>
          </a:xfrm>
          <a:prstGeom prst="rect">
            <a:avLst/>
          </a:prstGeom>
          <a:noFill/>
        </p:spPr>
        <p:txBody>
          <a:bodyPr wrap="square" rtlCol="0">
            <a:spAutoFit/>
          </a:bodyPr>
          <a:lstStyle/>
          <a:p>
            <a:r>
              <a:rPr lang="en-US" altLang="zh-CN" sz="1600" dirty="0">
                <a:solidFill>
                  <a:prstClr val="black"/>
                </a:solidFill>
                <a:latin typeface="Calibri" panose="020F0502020204030204"/>
                <a:ea typeface="等线" panose="02010600030101010101" pitchFamily="2" charset="-122"/>
              </a:rPr>
              <a:t>TLB_mem1</a:t>
            </a:r>
            <a:endParaRPr lang="zh-CN" altLang="en-US" sz="1600" dirty="0">
              <a:solidFill>
                <a:prstClr val="black"/>
              </a:solidFill>
              <a:latin typeface="Calibri" panose="020F0502020204030204"/>
              <a:ea typeface="等线" panose="02010600030101010101" pitchFamily="2" charset="-122"/>
            </a:endParaRPr>
          </a:p>
        </p:txBody>
      </p:sp>
      <p:sp>
        <p:nvSpPr>
          <p:cNvPr id="18" name="文本框 17">
            <a:extLst>
              <a:ext uri="{FF2B5EF4-FFF2-40B4-BE49-F238E27FC236}">
                <a16:creationId xmlns:a16="http://schemas.microsoft.com/office/drawing/2014/main" id="{56F46970-BA75-41E1-9959-C541A82DC1C3}"/>
              </a:ext>
            </a:extLst>
          </p:cNvPr>
          <p:cNvSpPr txBox="1"/>
          <p:nvPr/>
        </p:nvSpPr>
        <p:spPr>
          <a:xfrm>
            <a:off x="4816877" y="1590408"/>
            <a:ext cx="1427356" cy="338554"/>
          </a:xfrm>
          <a:prstGeom prst="rect">
            <a:avLst/>
          </a:prstGeom>
          <a:noFill/>
        </p:spPr>
        <p:txBody>
          <a:bodyPr wrap="square" rtlCol="0">
            <a:spAutoFit/>
          </a:bodyPr>
          <a:lstStyle/>
          <a:p>
            <a:r>
              <a:rPr lang="en-US" altLang="zh-CN" sz="1600" dirty="0">
                <a:solidFill>
                  <a:prstClr val="black"/>
                </a:solidFill>
                <a:latin typeface="Calibri" panose="020F0502020204030204"/>
                <a:ea typeface="等线" panose="02010600030101010101" pitchFamily="2" charset="-122"/>
              </a:rPr>
              <a:t>TLB_mem2</a:t>
            </a:r>
            <a:endParaRPr lang="zh-CN" altLang="en-US" sz="1600" dirty="0">
              <a:solidFill>
                <a:prstClr val="black"/>
              </a:solidFill>
              <a:latin typeface="Calibri" panose="020F0502020204030204"/>
              <a:ea typeface="等线" panose="02010600030101010101" pitchFamily="2" charset="-122"/>
            </a:endParaRPr>
          </a:p>
        </p:txBody>
      </p:sp>
      <p:sp>
        <p:nvSpPr>
          <p:cNvPr id="20" name="文本框 19">
            <a:extLst>
              <a:ext uri="{FF2B5EF4-FFF2-40B4-BE49-F238E27FC236}">
                <a16:creationId xmlns:a16="http://schemas.microsoft.com/office/drawing/2014/main" id="{99547B48-FA58-4A17-B033-367A4C94E34E}"/>
              </a:ext>
            </a:extLst>
          </p:cNvPr>
          <p:cNvSpPr txBox="1"/>
          <p:nvPr/>
        </p:nvSpPr>
        <p:spPr>
          <a:xfrm>
            <a:off x="5823940" y="1593552"/>
            <a:ext cx="1427356" cy="338554"/>
          </a:xfrm>
          <a:prstGeom prst="rect">
            <a:avLst/>
          </a:prstGeom>
          <a:noFill/>
        </p:spPr>
        <p:txBody>
          <a:bodyPr wrap="square" rtlCol="0">
            <a:spAutoFit/>
          </a:bodyPr>
          <a:lstStyle/>
          <a:p>
            <a:r>
              <a:rPr lang="en-US" altLang="zh-CN" sz="1600" dirty="0">
                <a:solidFill>
                  <a:prstClr val="black"/>
                </a:solidFill>
                <a:latin typeface="Calibri" panose="020F0502020204030204"/>
                <a:ea typeface="等线" panose="02010600030101010101" pitchFamily="2" charset="-122"/>
              </a:rPr>
              <a:t>TLB_plasma</a:t>
            </a:r>
            <a:endParaRPr lang="zh-CN" altLang="en-US" sz="1600" dirty="0">
              <a:solidFill>
                <a:prstClr val="black"/>
              </a:solidFill>
              <a:latin typeface="Calibri" panose="020F0502020204030204"/>
              <a:ea typeface="等线" panose="02010600030101010101" pitchFamily="2" charset="-122"/>
            </a:endParaRPr>
          </a:p>
        </p:txBody>
      </p:sp>
      <p:grpSp>
        <p:nvGrpSpPr>
          <p:cNvPr id="24" name="组合 23">
            <a:extLst>
              <a:ext uri="{FF2B5EF4-FFF2-40B4-BE49-F238E27FC236}">
                <a16:creationId xmlns:a16="http://schemas.microsoft.com/office/drawing/2014/main" id="{D146F4CF-AAD5-4A69-B7FC-A30171322ECB}"/>
              </a:ext>
            </a:extLst>
          </p:cNvPr>
          <p:cNvGrpSpPr/>
          <p:nvPr/>
        </p:nvGrpSpPr>
        <p:grpSpPr>
          <a:xfrm>
            <a:off x="2175310" y="2499172"/>
            <a:ext cx="0" cy="3006584"/>
            <a:chOff x="2613660" y="2479816"/>
            <a:chExt cx="0" cy="3006584"/>
          </a:xfrm>
        </p:grpSpPr>
        <p:cxnSp>
          <p:nvCxnSpPr>
            <p:cNvPr id="5" name="直接连接符 4">
              <a:extLst>
                <a:ext uri="{FF2B5EF4-FFF2-40B4-BE49-F238E27FC236}">
                  <a16:creationId xmlns:a16="http://schemas.microsoft.com/office/drawing/2014/main" id="{01008F55-C5C0-42F9-9A87-669B9FBF1564}"/>
                </a:ext>
              </a:extLst>
            </p:cNvPr>
            <p:cNvCxnSpPr>
              <a:cxnSpLocks/>
            </p:cNvCxnSpPr>
            <p:nvPr/>
          </p:nvCxnSpPr>
          <p:spPr>
            <a:xfrm>
              <a:off x="2613660" y="2479816"/>
              <a:ext cx="0" cy="873445"/>
            </a:xfrm>
            <a:prstGeom prst="line">
              <a:avLst/>
            </a:prstGeom>
            <a:ln w="38100">
              <a:solidFill>
                <a:srgbClr val="E09689"/>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D0358A6-343E-462A-B2CE-BDFC272203BC}"/>
                </a:ext>
              </a:extLst>
            </p:cNvPr>
            <p:cNvCxnSpPr/>
            <p:nvPr/>
          </p:nvCxnSpPr>
          <p:spPr>
            <a:xfrm>
              <a:off x="2613660" y="3353261"/>
              <a:ext cx="0" cy="8409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67C91FE-67DF-4C1F-9467-FC1C3C37A137}"/>
                </a:ext>
              </a:extLst>
            </p:cNvPr>
            <p:cNvCxnSpPr>
              <a:cxnSpLocks/>
            </p:cNvCxnSpPr>
            <p:nvPr/>
          </p:nvCxnSpPr>
          <p:spPr>
            <a:xfrm>
              <a:off x="2613660" y="4291013"/>
              <a:ext cx="0" cy="6248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8718F5F-2F22-49BA-A5B6-CCA124E2F9F0}"/>
                </a:ext>
              </a:extLst>
            </p:cNvPr>
            <p:cNvCxnSpPr>
              <a:cxnSpLocks/>
            </p:cNvCxnSpPr>
            <p:nvPr/>
          </p:nvCxnSpPr>
          <p:spPr>
            <a:xfrm>
              <a:off x="2613660" y="4915865"/>
              <a:ext cx="0" cy="57053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7" name="矩形 26">
            <a:extLst>
              <a:ext uri="{FF2B5EF4-FFF2-40B4-BE49-F238E27FC236}">
                <a16:creationId xmlns:a16="http://schemas.microsoft.com/office/drawing/2014/main" id="{C50F28AD-0ACD-46FB-9720-34A76699D05E}"/>
              </a:ext>
            </a:extLst>
          </p:cNvPr>
          <p:cNvSpPr/>
          <p:nvPr/>
        </p:nvSpPr>
        <p:spPr>
          <a:xfrm>
            <a:off x="2732928" y="4277049"/>
            <a:ext cx="1975570" cy="529308"/>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latin typeface="Calibri" panose="020F0502020204030204"/>
              <a:ea typeface="等线" panose="02010600030101010101" pitchFamily="2" charset="-122"/>
            </a:endParaRPr>
          </a:p>
        </p:txBody>
      </p:sp>
      <p:pic>
        <p:nvPicPr>
          <p:cNvPr id="25" name="图片 24">
            <a:extLst>
              <a:ext uri="{FF2B5EF4-FFF2-40B4-BE49-F238E27FC236}">
                <a16:creationId xmlns:a16="http://schemas.microsoft.com/office/drawing/2014/main" id="{16B33BE6-D3F5-49BF-BA42-F27F59AC5E40}"/>
              </a:ext>
            </a:extLst>
          </p:cNvPr>
          <p:cNvPicPr>
            <a:picLocks noChangeAspect="1"/>
          </p:cNvPicPr>
          <p:nvPr/>
        </p:nvPicPr>
        <p:blipFill rotWithShape="1">
          <a:blip r:embed="rId5"/>
          <a:srcRect b="12007"/>
          <a:stretch/>
        </p:blipFill>
        <p:spPr>
          <a:xfrm>
            <a:off x="7791733" y="2109424"/>
            <a:ext cx="3575728" cy="1198796"/>
          </a:xfrm>
          <a:prstGeom prst="rect">
            <a:avLst/>
          </a:prstGeom>
        </p:spPr>
      </p:pic>
      <p:pic>
        <p:nvPicPr>
          <p:cNvPr id="26" name="图片 25">
            <a:extLst>
              <a:ext uri="{FF2B5EF4-FFF2-40B4-BE49-F238E27FC236}">
                <a16:creationId xmlns:a16="http://schemas.microsoft.com/office/drawing/2014/main" id="{CD16F9EA-B012-4B6A-AEB1-20EF365AC627}"/>
              </a:ext>
            </a:extLst>
          </p:cNvPr>
          <p:cNvPicPr>
            <a:picLocks noChangeAspect="1"/>
          </p:cNvPicPr>
          <p:nvPr/>
        </p:nvPicPr>
        <p:blipFill rotWithShape="1">
          <a:blip r:embed="rId6"/>
          <a:srcRect b="12116"/>
          <a:stretch/>
        </p:blipFill>
        <p:spPr>
          <a:xfrm>
            <a:off x="7750624" y="3407898"/>
            <a:ext cx="3539777" cy="1198796"/>
          </a:xfrm>
          <a:prstGeom prst="rect">
            <a:avLst/>
          </a:prstGeom>
        </p:spPr>
      </p:pic>
      <p:pic>
        <p:nvPicPr>
          <p:cNvPr id="30" name="图片 29">
            <a:extLst>
              <a:ext uri="{FF2B5EF4-FFF2-40B4-BE49-F238E27FC236}">
                <a16:creationId xmlns:a16="http://schemas.microsoft.com/office/drawing/2014/main" id="{B8199277-F73A-4FE0-BB9D-D35757400256}"/>
              </a:ext>
            </a:extLst>
          </p:cNvPr>
          <p:cNvPicPr>
            <a:picLocks noChangeAspect="1"/>
          </p:cNvPicPr>
          <p:nvPr/>
        </p:nvPicPr>
        <p:blipFill rotWithShape="1">
          <a:blip r:embed="rId7"/>
          <a:srcRect b="11893"/>
          <a:stretch/>
        </p:blipFill>
        <p:spPr>
          <a:xfrm>
            <a:off x="7714677" y="4726199"/>
            <a:ext cx="3575724" cy="1200356"/>
          </a:xfrm>
          <a:prstGeom prst="rect">
            <a:avLst/>
          </a:prstGeom>
        </p:spPr>
      </p:pic>
    </p:spTree>
    <p:extLst>
      <p:ext uri="{BB962C8B-B14F-4D97-AF65-F5344CB8AC3E}">
        <p14:creationId xmlns:p14="http://schemas.microsoft.com/office/powerpoint/2010/main" val="17391428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F52CD0-46A4-4F39-B7A3-DBC03FEEC5D9}"/>
              </a:ext>
            </a:extLst>
          </p:cNvPr>
          <p:cNvSpPr>
            <a:spLocks noGrp="1"/>
          </p:cNvSpPr>
          <p:nvPr>
            <p:ph type="sldNum" sz="quarter" idx="12"/>
          </p:nvPr>
        </p:nvSpPr>
        <p:spPr/>
        <p:txBody>
          <a:bodyPr/>
          <a:lstStyle/>
          <a:p>
            <a:fld id="{48F63A3B-78C7-47BE-AE5E-E10140E04643}" type="slidenum">
              <a:rPr lang="en-US">
                <a:solidFill>
                  <a:prstClr val="black">
                    <a:tint val="75000"/>
                  </a:prstClr>
                </a:solidFill>
                <a:latin typeface="Calibri" panose="020F0502020204030204"/>
              </a:rPr>
              <a:pPr/>
              <a:t>16</a:t>
            </a:fld>
            <a:endParaRPr lang="en-US" dirty="0">
              <a:solidFill>
                <a:prstClr val="black">
                  <a:tint val="75000"/>
                </a:prstClr>
              </a:solidFill>
              <a:latin typeface="Calibri" panose="020F0502020204030204"/>
            </a:endParaRPr>
          </a:p>
        </p:txBody>
      </p:sp>
      <p:sp>
        <p:nvSpPr>
          <p:cNvPr id="3" name="文本框 2">
            <a:extLst>
              <a:ext uri="{FF2B5EF4-FFF2-40B4-BE49-F238E27FC236}">
                <a16:creationId xmlns:a16="http://schemas.microsoft.com/office/drawing/2014/main" id="{FAA573E4-1E01-499F-859A-3E2198D7DF4E}"/>
              </a:ext>
            </a:extLst>
          </p:cNvPr>
          <p:cNvSpPr txBox="1"/>
          <p:nvPr/>
        </p:nvSpPr>
        <p:spPr>
          <a:xfrm>
            <a:off x="-4141464" y="2489590"/>
            <a:ext cx="3844770" cy="2585323"/>
          </a:xfrm>
          <a:prstGeom prst="rect">
            <a:avLst/>
          </a:prstGeom>
          <a:noFill/>
        </p:spPr>
        <p:txBody>
          <a:bodyPr wrap="none" rtlCol="0">
            <a:spAutoFit/>
          </a:bodyPr>
          <a:lstStyle/>
          <a:p>
            <a:r>
              <a:rPr lang="en-US" altLang="zh-CN" dirty="0">
                <a:solidFill>
                  <a:prstClr val="black"/>
                </a:solidFill>
                <a:latin typeface="Calibri" panose="020F0502020204030204"/>
                <a:ea typeface="等线" panose="02010600030101010101" pitchFamily="2" charset="-122"/>
              </a:rPr>
              <a:t>ATAC: key gene accessibility</a:t>
            </a:r>
          </a:p>
          <a:p>
            <a:endParaRPr lang="en-US" altLang="zh-CN" dirty="0">
              <a:solidFill>
                <a:prstClr val="black"/>
              </a:solidFill>
              <a:latin typeface="Calibri" panose="020F0502020204030204"/>
              <a:ea typeface="等线" panose="02010600030101010101" pitchFamily="2" charset="-122"/>
            </a:endParaRPr>
          </a:p>
          <a:p>
            <a:r>
              <a:rPr lang="en-US" altLang="zh-CN" dirty="0">
                <a:solidFill>
                  <a:prstClr val="black"/>
                </a:solidFill>
                <a:latin typeface="Calibri" panose="020F0502020204030204"/>
                <a:ea typeface="等线" panose="02010600030101010101" pitchFamily="2" charset="-122"/>
              </a:rPr>
              <a:t>SCENIC: key TFs activity</a:t>
            </a:r>
          </a:p>
          <a:p>
            <a:endParaRPr lang="en-US" altLang="zh-CN" dirty="0">
              <a:solidFill>
                <a:prstClr val="black"/>
              </a:solidFill>
              <a:latin typeface="Calibri" panose="020F0502020204030204"/>
              <a:ea typeface="等线" panose="02010600030101010101" pitchFamily="2" charset="-122"/>
            </a:endParaRPr>
          </a:p>
          <a:p>
            <a:r>
              <a:rPr lang="en-US" altLang="zh-CN" dirty="0">
                <a:solidFill>
                  <a:prstClr val="black"/>
                </a:solidFill>
                <a:latin typeface="Calibri" panose="020F0502020204030204"/>
                <a:ea typeface="等线" panose="02010600030101010101" pitchFamily="2" charset="-122"/>
              </a:rPr>
              <a:t>RNA: global landscape </a:t>
            </a:r>
          </a:p>
          <a:p>
            <a:endParaRPr lang="en-US" altLang="zh-CN" dirty="0">
              <a:solidFill>
                <a:prstClr val="black"/>
              </a:solidFill>
              <a:latin typeface="Calibri" panose="020F0502020204030204"/>
              <a:ea typeface="等线" panose="02010600030101010101" pitchFamily="2" charset="-122"/>
            </a:endParaRPr>
          </a:p>
          <a:p>
            <a:r>
              <a:rPr lang="en-US" altLang="zh-CN" dirty="0">
                <a:solidFill>
                  <a:prstClr val="black"/>
                </a:solidFill>
                <a:latin typeface="Calibri" panose="020F0502020204030204"/>
                <a:ea typeface="等线" panose="02010600030101010101" pitchFamily="2" charset="-122"/>
              </a:rPr>
              <a:t>Surface Protein: markers for sorting </a:t>
            </a:r>
          </a:p>
          <a:p>
            <a:endParaRPr lang="en-US" altLang="zh-CN" dirty="0">
              <a:solidFill>
                <a:prstClr val="black"/>
              </a:solidFill>
              <a:latin typeface="Calibri" panose="020F0502020204030204"/>
              <a:ea typeface="等线" panose="02010600030101010101" pitchFamily="2" charset="-122"/>
            </a:endParaRPr>
          </a:p>
          <a:p>
            <a:r>
              <a:rPr lang="en-US" altLang="zh-CN" dirty="0">
                <a:solidFill>
                  <a:prstClr val="black"/>
                </a:solidFill>
                <a:latin typeface="Calibri" panose="020F0502020204030204"/>
                <a:ea typeface="等线" panose="02010600030101010101" pitchFamily="2" charset="-122"/>
              </a:rPr>
              <a:t>Cell-cell interaction: potential function </a:t>
            </a:r>
            <a:endParaRPr lang="zh-CN" altLang="en-US" dirty="0">
              <a:solidFill>
                <a:prstClr val="black"/>
              </a:solidFill>
              <a:latin typeface="Calibri" panose="020F0502020204030204"/>
              <a:ea typeface="等线" panose="02010600030101010101" pitchFamily="2" charset="-122"/>
            </a:endParaRPr>
          </a:p>
        </p:txBody>
      </p:sp>
      <p:sp>
        <p:nvSpPr>
          <p:cNvPr id="6" name="文本框 5">
            <a:extLst>
              <a:ext uri="{FF2B5EF4-FFF2-40B4-BE49-F238E27FC236}">
                <a16:creationId xmlns:a16="http://schemas.microsoft.com/office/drawing/2014/main" id="{4BAF4335-22CD-42DD-9A56-24F3CEB2F70E}"/>
              </a:ext>
            </a:extLst>
          </p:cNvPr>
          <p:cNvSpPr txBox="1"/>
          <p:nvPr/>
        </p:nvSpPr>
        <p:spPr>
          <a:xfrm>
            <a:off x="567558" y="356681"/>
            <a:ext cx="6096000" cy="461665"/>
          </a:xfrm>
          <a:prstGeom prst="rect">
            <a:avLst/>
          </a:prstGeom>
          <a:noFill/>
        </p:spPr>
        <p:txBody>
          <a:bodyPr wrap="square">
            <a:spAutoFit/>
          </a:bodyPr>
          <a:lstStyle/>
          <a:p>
            <a:r>
              <a:rPr lang="en-US" altLang="zh-CN" sz="2400" b="1" dirty="0">
                <a:solidFill>
                  <a:prstClr val="black"/>
                </a:solidFill>
                <a:latin typeface="Calibri" panose="020F0502020204030204"/>
                <a:ea typeface="等线" panose="02010600030101010101" pitchFamily="2" charset="-122"/>
              </a:rPr>
              <a:t>Single cell </a:t>
            </a:r>
            <a:r>
              <a:rPr lang="en-US" altLang="zh-CN" sz="2400" b="1" dirty="0" err="1">
                <a:solidFill>
                  <a:prstClr val="black"/>
                </a:solidFill>
                <a:latin typeface="Calibri" panose="020F0502020204030204"/>
                <a:ea typeface="等线" panose="02010600030101010101" pitchFamily="2" charset="-122"/>
              </a:rPr>
              <a:t>muti</a:t>
            </a:r>
            <a:r>
              <a:rPr lang="en-US" altLang="zh-CN" sz="2400" b="1" dirty="0">
                <a:solidFill>
                  <a:prstClr val="black"/>
                </a:solidFill>
                <a:latin typeface="Calibri" panose="020F0502020204030204"/>
                <a:ea typeface="等线" panose="02010600030101010101" pitchFamily="2" charset="-122"/>
              </a:rPr>
              <a:t>-omics data</a:t>
            </a:r>
            <a:endParaRPr lang="zh-CN" altLang="en-US" sz="2400" b="1" dirty="0"/>
          </a:p>
        </p:txBody>
      </p:sp>
      <p:graphicFrame>
        <p:nvGraphicFramePr>
          <p:cNvPr id="7" name="图示 6">
            <a:extLst>
              <a:ext uri="{FF2B5EF4-FFF2-40B4-BE49-F238E27FC236}">
                <a16:creationId xmlns:a16="http://schemas.microsoft.com/office/drawing/2014/main" id="{8FE11F71-74F5-4756-BBD2-81864DFEE337}"/>
              </a:ext>
            </a:extLst>
          </p:cNvPr>
          <p:cNvGraphicFramePr/>
          <p:nvPr>
            <p:extLst>
              <p:ext uri="{D42A27DB-BD31-4B8C-83A1-F6EECF244321}">
                <p14:modId xmlns:p14="http://schemas.microsoft.com/office/powerpoint/2010/main" val="541351418"/>
              </p:ext>
            </p:extLst>
          </p:nvPr>
        </p:nvGraphicFramePr>
        <p:xfrm>
          <a:off x="3632343" y="1848401"/>
          <a:ext cx="5256050" cy="3161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椭圆 3">
            <a:extLst>
              <a:ext uri="{FF2B5EF4-FFF2-40B4-BE49-F238E27FC236}">
                <a16:creationId xmlns:a16="http://schemas.microsoft.com/office/drawing/2014/main" id="{3D59F9D4-06A0-4601-B136-CD2C21DC1073}"/>
              </a:ext>
            </a:extLst>
          </p:cNvPr>
          <p:cNvSpPr/>
          <p:nvPr/>
        </p:nvSpPr>
        <p:spPr>
          <a:xfrm>
            <a:off x="7191739" y="788921"/>
            <a:ext cx="1088021" cy="97368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trajectory</a:t>
            </a:r>
            <a:endParaRPr lang="zh-CN" altLang="en-US" dirty="0"/>
          </a:p>
        </p:txBody>
      </p:sp>
      <p:sp>
        <p:nvSpPr>
          <p:cNvPr id="8" name="椭圆 7">
            <a:extLst>
              <a:ext uri="{FF2B5EF4-FFF2-40B4-BE49-F238E27FC236}">
                <a16:creationId xmlns:a16="http://schemas.microsoft.com/office/drawing/2014/main" id="{1993FDA0-A062-4093-9329-67470AC8AA97}"/>
              </a:ext>
            </a:extLst>
          </p:cNvPr>
          <p:cNvSpPr/>
          <p:nvPr/>
        </p:nvSpPr>
        <p:spPr>
          <a:xfrm>
            <a:off x="3912242" y="874715"/>
            <a:ext cx="1088021" cy="97368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Cell typing</a:t>
            </a:r>
            <a:endParaRPr lang="zh-CN" altLang="en-US" dirty="0"/>
          </a:p>
        </p:txBody>
      </p:sp>
      <p:sp>
        <p:nvSpPr>
          <p:cNvPr id="9" name="椭圆 8">
            <a:extLst>
              <a:ext uri="{FF2B5EF4-FFF2-40B4-BE49-F238E27FC236}">
                <a16:creationId xmlns:a16="http://schemas.microsoft.com/office/drawing/2014/main" id="{D8C7BA38-40FE-47B5-A5F7-A2FFB5CB7D59}"/>
              </a:ext>
            </a:extLst>
          </p:cNvPr>
          <p:cNvSpPr/>
          <p:nvPr/>
        </p:nvSpPr>
        <p:spPr>
          <a:xfrm>
            <a:off x="8066589" y="2489590"/>
            <a:ext cx="1088021" cy="973686"/>
          </a:xfrm>
          <a:prstGeom prst="ellipse">
            <a:avLst/>
          </a:prstGeom>
          <a:solidFill>
            <a:srgbClr val="3B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Cell chat</a:t>
            </a:r>
            <a:endParaRPr lang="zh-CN" altLang="en-US" dirty="0"/>
          </a:p>
        </p:txBody>
      </p:sp>
      <p:sp>
        <p:nvSpPr>
          <p:cNvPr id="10" name="椭圆 9">
            <a:extLst>
              <a:ext uri="{FF2B5EF4-FFF2-40B4-BE49-F238E27FC236}">
                <a16:creationId xmlns:a16="http://schemas.microsoft.com/office/drawing/2014/main" id="{94A63A62-BB96-4B1B-90B2-0B8879EAC180}"/>
              </a:ext>
            </a:extLst>
          </p:cNvPr>
          <p:cNvSpPr/>
          <p:nvPr/>
        </p:nvSpPr>
        <p:spPr>
          <a:xfrm>
            <a:off x="2824221" y="2391613"/>
            <a:ext cx="1088021" cy="973686"/>
          </a:xfrm>
          <a:prstGeom prst="ellipse">
            <a:avLst/>
          </a:prstGeom>
          <a:solidFill>
            <a:srgbClr val="D7E7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Key TFs</a:t>
            </a:r>
            <a:endParaRPr lang="zh-CN" altLang="en-US" b="1" dirty="0"/>
          </a:p>
        </p:txBody>
      </p:sp>
      <p:sp>
        <p:nvSpPr>
          <p:cNvPr id="11" name="椭圆 10">
            <a:extLst>
              <a:ext uri="{FF2B5EF4-FFF2-40B4-BE49-F238E27FC236}">
                <a16:creationId xmlns:a16="http://schemas.microsoft.com/office/drawing/2014/main" id="{2FE6F0C2-B6E8-47CB-83C4-68340B624DB6}"/>
              </a:ext>
            </a:extLst>
          </p:cNvPr>
          <p:cNvSpPr/>
          <p:nvPr/>
        </p:nvSpPr>
        <p:spPr>
          <a:xfrm>
            <a:off x="2737231" y="5134147"/>
            <a:ext cx="1088021" cy="9736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Gene open area</a:t>
            </a:r>
            <a:endParaRPr lang="zh-CN" altLang="en-US" dirty="0"/>
          </a:p>
        </p:txBody>
      </p:sp>
      <p:sp>
        <p:nvSpPr>
          <p:cNvPr id="12" name="椭圆 11">
            <a:extLst>
              <a:ext uri="{FF2B5EF4-FFF2-40B4-BE49-F238E27FC236}">
                <a16:creationId xmlns:a16="http://schemas.microsoft.com/office/drawing/2014/main" id="{9605C1EA-E48D-4911-9734-03BEDF66EB72}"/>
              </a:ext>
            </a:extLst>
          </p:cNvPr>
          <p:cNvSpPr/>
          <p:nvPr/>
        </p:nvSpPr>
        <p:spPr>
          <a:xfrm>
            <a:off x="8817403" y="4522756"/>
            <a:ext cx="1088021" cy="973686"/>
          </a:xfrm>
          <a:prstGeom prst="ellipse">
            <a:avLst/>
          </a:prstGeom>
          <a:solidFill>
            <a:srgbClr val="42D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Cell chat</a:t>
            </a:r>
            <a:endParaRPr lang="zh-CN" altLang="en-US" dirty="0"/>
          </a:p>
        </p:txBody>
      </p:sp>
      <p:sp>
        <p:nvSpPr>
          <p:cNvPr id="13" name="任意多边形: 形状 12">
            <a:extLst>
              <a:ext uri="{FF2B5EF4-FFF2-40B4-BE49-F238E27FC236}">
                <a16:creationId xmlns:a16="http://schemas.microsoft.com/office/drawing/2014/main" id="{05072D89-5E19-4E4D-938B-DA855902A6BF}"/>
              </a:ext>
            </a:extLst>
          </p:cNvPr>
          <p:cNvSpPr/>
          <p:nvPr/>
        </p:nvSpPr>
        <p:spPr>
          <a:xfrm>
            <a:off x="3831220" y="5009599"/>
            <a:ext cx="625032" cy="631901"/>
          </a:xfrm>
          <a:custGeom>
            <a:avLst/>
            <a:gdLst>
              <a:gd name="connsiteX0" fmla="*/ 0 w 571889"/>
              <a:gd name="connsiteY0" fmla="*/ 555584 h 618087"/>
              <a:gd name="connsiteX1" fmla="*/ 532436 w 571889"/>
              <a:gd name="connsiteY1" fmla="*/ 567159 h 618087"/>
              <a:gd name="connsiteX2" fmla="*/ 555585 w 571889"/>
              <a:gd name="connsiteY2" fmla="*/ 0 h 618087"/>
            </a:gdLst>
            <a:ahLst/>
            <a:cxnLst>
              <a:cxn ang="0">
                <a:pos x="connsiteX0" y="connsiteY0"/>
              </a:cxn>
              <a:cxn ang="0">
                <a:pos x="connsiteX1" y="connsiteY1"/>
              </a:cxn>
              <a:cxn ang="0">
                <a:pos x="connsiteX2" y="connsiteY2"/>
              </a:cxn>
            </a:cxnLst>
            <a:rect l="l" t="t" r="r" b="b"/>
            <a:pathLst>
              <a:path w="571889" h="618087">
                <a:moveTo>
                  <a:pt x="0" y="555584"/>
                </a:moveTo>
                <a:cubicBezTo>
                  <a:pt x="219919" y="607670"/>
                  <a:pt x="439839" y="659756"/>
                  <a:pt x="532436" y="567159"/>
                </a:cubicBezTo>
                <a:cubicBezTo>
                  <a:pt x="625033" y="474562"/>
                  <a:pt x="520861" y="100314"/>
                  <a:pt x="555585" y="0"/>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69C4B95A-BCBC-4EB2-B49C-B745D0CD264A}"/>
              </a:ext>
            </a:extLst>
          </p:cNvPr>
          <p:cNvSpPr/>
          <p:nvPr/>
        </p:nvSpPr>
        <p:spPr>
          <a:xfrm>
            <a:off x="7801337" y="5023413"/>
            <a:ext cx="1053296" cy="411377"/>
          </a:xfrm>
          <a:custGeom>
            <a:avLst/>
            <a:gdLst>
              <a:gd name="connsiteX0" fmla="*/ 1053296 w 1053296"/>
              <a:gd name="connsiteY0" fmla="*/ 208344 h 411377"/>
              <a:gd name="connsiteX1" fmla="*/ 509286 w 1053296"/>
              <a:gd name="connsiteY1" fmla="*/ 405114 h 411377"/>
              <a:gd name="connsiteX2" fmla="*/ 0 w 1053296"/>
              <a:gd name="connsiteY2" fmla="*/ 0 h 411377"/>
            </a:gdLst>
            <a:ahLst/>
            <a:cxnLst>
              <a:cxn ang="0">
                <a:pos x="connsiteX0" y="connsiteY0"/>
              </a:cxn>
              <a:cxn ang="0">
                <a:pos x="connsiteX1" y="connsiteY1"/>
              </a:cxn>
              <a:cxn ang="0">
                <a:pos x="connsiteX2" y="connsiteY2"/>
              </a:cxn>
            </a:cxnLst>
            <a:rect l="l" t="t" r="r" b="b"/>
            <a:pathLst>
              <a:path w="1053296" h="411377">
                <a:moveTo>
                  <a:pt x="1053296" y="208344"/>
                </a:moveTo>
                <a:cubicBezTo>
                  <a:pt x="869065" y="324091"/>
                  <a:pt x="684835" y="439838"/>
                  <a:pt x="509286" y="405114"/>
                </a:cubicBezTo>
                <a:cubicBezTo>
                  <a:pt x="333737" y="370390"/>
                  <a:pt x="166868" y="185195"/>
                  <a:pt x="0" y="0"/>
                </a:cubicBezTo>
              </a:path>
            </a:pathLst>
          </a:custGeom>
          <a:noFill/>
          <a:ln>
            <a:solidFill>
              <a:srgbClr val="4DC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C400DBD4-A091-4520-8C2E-EFA25F3584CB}"/>
              </a:ext>
            </a:extLst>
          </p:cNvPr>
          <p:cNvSpPr/>
          <p:nvPr/>
        </p:nvSpPr>
        <p:spPr>
          <a:xfrm>
            <a:off x="7060557" y="2164466"/>
            <a:ext cx="1672773" cy="2025569"/>
          </a:xfrm>
          <a:custGeom>
            <a:avLst/>
            <a:gdLst>
              <a:gd name="connsiteX0" fmla="*/ 0 w 1672773"/>
              <a:gd name="connsiteY0" fmla="*/ 0 h 2025569"/>
              <a:gd name="connsiteX1" fmla="*/ 1643605 w 1672773"/>
              <a:gd name="connsiteY1" fmla="*/ 590309 h 2025569"/>
              <a:gd name="connsiteX2" fmla="*/ 1099595 w 1672773"/>
              <a:gd name="connsiteY2" fmla="*/ 2025569 h 2025569"/>
            </a:gdLst>
            <a:ahLst/>
            <a:cxnLst>
              <a:cxn ang="0">
                <a:pos x="connsiteX0" y="connsiteY0"/>
              </a:cxn>
              <a:cxn ang="0">
                <a:pos x="connsiteX1" y="connsiteY1"/>
              </a:cxn>
              <a:cxn ang="0">
                <a:pos x="connsiteX2" y="connsiteY2"/>
              </a:cxn>
            </a:cxnLst>
            <a:rect l="l" t="t" r="r" b="b"/>
            <a:pathLst>
              <a:path w="1672773" h="2025569">
                <a:moveTo>
                  <a:pt x="0" y="0"/>
                </a:moveTo>
                <a:cubicBezTo>
                  <a:pt x="730169" y="126357"/>
                  <a:pt x="1460339" y="252714"/>
                  <a:pt x="1643605" y="590309"/>
                </a:cubicBezTo>
                <a:cubicBezTo>
                  <a:pt x="1826871" y="927904"/>
                  <a:pt x="1086091" y="1838445"/>
                  <a:pt x="1099595" y="2025569"/>
                </a:cubicBezTo>
              </a:path>
            </a:pathLst>
          </a:custGeom>
          <a:noFill/>
          <a:ln>
            <a:solidFill>
              <a:srgbClr val="3B9F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BF81ACA4-B5C7-4D29-A220-25D036E751FF}"/>
              </a:ext>
            </a:extLst>
          </p:cNvPr>
          <p:cNvSpPr/>
          <p:nvPr/>
        </p:nvSpPr>
        <p:spPr>
          <a:xfrm>
            <a:off x="6701742" y="1001741"/>
            <a:ext cx="612761" cy="850208"/>
          </a:xfrm>
          <a:custGeom>
            <a:avLst/>
            <a:gdLst>
              <a:gd name="connsiteX0" fmla="*/ 0 w 612761"/>
              <a:gd name="connsiteY0" fmla="*/ 850208 h 850208"/>
              <a:gd name="connsiteX1" fmla="*/ 162045 w 612761"/>
              <a:gd name="connsiteY1" fmla="*/ 178877 h 850208"/>
              <a:gd name="connsiteX2" fmla="*/ 567159 w 612761"/>
              <a:gd name="connsiteY2" fmla="*/ 39981 h 850208"/>
            </a:gdLst>
            <a:ahLst/>
            <a:cxnLst>
              <a:cxn ang="0">
                <a:pos x="connsiteX0" y="connsiteY0"/>
              </a:cxn>
              <a:cxn ang="0">
                <a:pos x="connsiteX1" y="connsiteY1"/>
              </a:cxn>
              <a:cxn ang="0">
                <a:pos x="connsiteX2" y="connsiteY2"/>
              </a:cxn>
            </a:cxnLst>
            <a:rect l="l" t="t" r="r" b="b"/>
            <a:pathLst>
              <a:path w="612761" h="850208">
                <a:moveTo>
                  <a:pt x="0" y="850208"/>
                </a:moveTo>
                <a:cubicBezTo>
                  <a:pt x="33759" y="582061"/>
                  <a:pt x="67519" y="313915"/>
                  <a:pt x="162045" y="178877"/>
                </a:cubicBezTo>
                <a:cubicBezTo>
                  <a:pt x="256571" y="43839"/>
                  <a:pt x="765858" y="-60333"/>
                  <a:pt x="567159" y="3998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DD96AD66-F1C4-4A37-8C47-7751FF37A192}"/>
              </a:ext>
            </a:extLst>
          </p:cNvPr>
          <p:cNvSpPr/>
          <p:nvPr/>
        </p:nvSpPr>
        <p:spPr>
          <a:xfrm>
            <a:off x="4988689" y="1144399"/>
            <a:ext cx="787078" cy="730700"/>
          </a:xfrm>
          <a:custGeom>
            <a:avLst/>
            <a:gdLst>
              <a:gd name="connsiteX0" fmla="*/ 787078 w 787078"/>
              <a:gd name="connsiteY0" fmla="*/ 730700 h 730700"/>
              <a:gd name="connsiteX1" fmla="*/ 509286 w 787078"/>
              <a:gd name="connsiteY1" fmla="*/ 59368 h 730700"/>
              <a:gd name="connsiteX2" fmla="*/ 0 w 787078"/>
              <a:gd name="connsiteY2" fmla="*/ 47793 h 730700"/>
            </a:gdLst>
            <a:ahLst/>
            <a:cxnLst>
              <a:cxn ang="0">
                <a:pos x="connsiteX0" y="connsiteY0"/>
              </a:cxn>
              <a:cxn ang="0">
                <a:pos x="connsiteX1" y="connsiteY1"/>
              </a:cxn>
              <a:cxn ang="0">
                <a:pos x="connsiteX2" y="connsiteY2"/>
              </a:cxn>
            </a:cxnLst>
            <a:rect l="l" t="t" r="r" b="b"/>
            <a:pathLst>
              <a:path w="787078" h="730700">
                <a:moveTo>
                  <a:pt x="787078" y="730700"/>
                </a:moveTo>
                <a:cubicBezTo>
                  <a:pt x="713772" y="451943"/>
                  <a:pt x="640466" y="173186"/>
                  <a:pt x="509286" y="59368"/>
                </a:cubicBezTo>
                <a:cubicBezTo>
                  <a:pt x="378106" y="-54450"/>
                  <a:pt x="82952" y="26573"/>
                  <a:pt x="0" y="477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E57FC934-44C5-415A-8931-A54DBAE9347B}"/>
              </a:ext>
            </a:extLst>
          </p:cNvPr>
          <p:cNvSpPr/>
          <p:nvPr/>
        </p:nvSpPr>
        <p:spPr>
          <a:xfrm>
            <a:off x="3443810" y="2048719"/>
            <a:ext cx="1961567" cy="2361235"/>
          </a:xfrm>
          <a:custGeom>
            <a:avLst/>
            <a:gdLst>
              <a:gd name="connsiteX0" fmla="*/ 1961567 w 1961567"/>
              <a:gd name="connsiteY0" fmla="*/ 0 h 2361235"/>
              <a:gd name="connsiteX1" fmla="*/ 51744 w 1961567"/>
              <a:gd name="connsiteY1" fmla="*/ 636608 h 2361235"/>
              <a:gd name="connsiteX2" fmla="*/ 630479 w 1961567"/>
              <a:gd name="connsiteY2" fmla="*/ 2361235 h 2361235"/>
            </a:gdLst>
            <a:ahLst/>
            <a:cxnLst>
              <a:cxn ang="0">
                <a:pos x="connsiteX0" y="connsiteY0"/>
              </a:cxn>
              <a:cxn ang="0">
                <a:pos x="connsiteX1" y="connsiteY1"/>
              </a:cxn>
              <a:cxn ang="0">
                <a:pos x="connsiteX2" y="connsiteY2"/>
              </a:cxn>
            </a:cxnLst>
            <a:rect l="l" t="t" r="r" b="b"/>
            <a:pathLst>
              <a:path w="1961567" h="2361235">
                <a:moveTo>
                  <a:pt x="1961567" y="0"/>
                </a:moveTo>
                <a:cubicBezTo>
                  <a:pt x="1117579" y="121534"/>
                  <a:pt x="273592" y="243069"/>
                  <a:pt x="51744" y="636608"/>
                </a:cubicBezTo>
                <a:cubicBezTo>
                  <a:pt x="-170104" y="1030147"/>
                  <a:pt x="377765" y="2204977"/>
                  <a:pt x="630479" y="2361235"/>
                </a:cubicBezTo>
              </a:path>
            </a:pathLst>
          </a:custGeom>
          <a:noFill/>
          <a:ln>
            <a:solidFill>
              <a:srgbClr val="D7E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6115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B060DBD1-0FE7-4DD9-8045-4457E4EA3672}"/>
              </a:ext>
            </a:extLst>
          </p:cNvPr>
          <p:cNvPicPr>
            <a:picLocks noChangeAspect="1"/>
          </p:cNvPicPr>
          <p:nvPr/>
        </p:nvPicPr>
        <p:blipFill rotWithShape="1">
          <a:blip r:embed="rId3"/>
          <a:srcRect l="19764" t="10951" r="19764"/>
          <a:stretch/>
        </p:blipFill>
        <p:spPr>
          <a:xfrm>
            <a:off x="7890892" y="3783334"/>
            <a:ext cx="2351177" cy="2733155"/>
          </a:xfrm>
          <a:prstGeom prst="rect">
            <a:avLst/>
          </a:prstGeom>
        </p:spPr>
      </p:pic>
      <p:sp>
        <p:nvSpPr>
          <p:cNvPr id="29" name="标题 1">
            <a:extLst>
              <a:ext uri="{FF2B5EF4-FFF2-40B4-BE49-F238E27FC236}">
                <a16:creationId xmlns:a16="http://schemas.microsoft.com/office/drawing/2014/main" id="{94A19A82-D28F-48CE-9D07-EF43EFCF6C0D}"/>
              </a:ext>
            </a:extLst>
          </p:cNvPr>
          <p:cNvSpPr txBox="1">
            <a:spLocks/>
          </p:cNvSpPr>
          <p:nvPr/>
        </p:nvSpPr>
        <p:spPr>
          <a:xfrm>
            <a:off x="1584960" y="1747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panose="02010600030101010101" pitchFamily="2" charset="-122"/>
              </a:rPr>
              <a:t>Transcriptional regulatory network——chromatin accessibility</a:t>
            </a:r>
          </a:p>
        </p:txBody>
      </p:sp>
      <p:pic>
        <p:nvPicPr>
          <p:cNvPr id="3" name="图片 2">
            <a:extLst>
              <a:ext uri="{FF2B5EF4-FFF2-40B4-BE49-F238E27FC236}">
                <a16:creationId xmlns:a16="http://schemas.microsoft.com/office/drawing/2014/main" id="{D439B94D-1B65-4DF6-9E08-4C72A3E91760}"/>
              </a:ext>
            </a:extLst>
          </p:cNvPr>
          <p:cNvPicPr>
            <a:picLocks noChangeAspect="1"/>
          </p:cNvPicPr>
          <p:nvPr/>
        </p:nvPicPr>
        <p:blipFill rotWithShape="1">
          <a:blip r:embed="rId4"/>
          <a:srcRect l="20734" t="11100" r="20638" b="5854"/>
          <a:stretch/>
        </p:blipFill>
        <p:spPr>
          <a:xfrm>
            <a:off x="5116651" y="1062986"/>
            <a:ext cx="2218144" cy="2480327"/>
          </a:xfrm>
          <a:prstGeom prst="rect">
            <a:avLst/>
          </a:prstGeom>
        </p:spPr>
      </p:pic>
      <p:pic>
        <p:nvPicPr>
          <p:cNvPr id="5" name="图片 4">
            <a:extLst>
              <a:ext uri="{FF2B5EF4-FFF2-40B4-BE49-F238E27FC236}">
                <a16:creationId xmlns:a16="http://schemas.microsoft.com/office/drawing/2014/main" id="{2B6D74DD-9F72-42F8-9988-2A66EBA02653}"/>
              </a:ext>
            </a:extLst>
          </p:cNvPr>
          <p:cNvPicPr>
            <a:picLocks noChangeAspect="1"/>
          </p:cNvPicPr>
          <p:nvPr/>
        </p:nvPicPr>
        <p:blipFill rotWithShape="1">
          <a:blip r:embed="rId5"/>
          <a:srcRect l="19511" t="11045" r="20207" b="5804"/>
          <a:stretch/>
        </p:blipFill>
        <p:spPr>
          <a:xfrm>
            <a:off x="7944393" y="1062986"/>
            <a:ext cx="2266042" cy="2396495"/>
          </a:xfrm>
          <a:prstGeom prst="rect">
            <a:avLst/>
          </a:prstGeom>
        </p:spPr>
      </p:pic>
      <p:sp>
        <p:nvSpPr>
          <p:cNvPr id="10" name="文本框 9">
            <a:extLst>
              <a:ext uri="{FF2B5EF4-FFF2-40B4-BE49-F238E27FC236}">
                <a16:creationId xmlns:a16="http://schemas.microsoft.com/office/drawing/2014/main" id="{7F42653C-91E1-4AF5-A1C8-74BC82F438E0}"/>
              </a:ext>
            </a:extLst>
          </p:cNvPr>
          <p:cNvSpPr txBox="1"/>
          <p:nvPr/>
        </p:nvSpPr>
        <p:spPr>
          <a:xfrm>
            <a:off x="6717937" y="1126309"/>
            <a:ext cx="1045029"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B cell</a:t>
            </a:r>
            <a:endParaRPr lang="zh-CN" altLang="en-US" dirty="0">
              <a:solidFill>
                <a:prstClr val="black"/>
              </a:solidFill>
              <a:latin typeface="Calibri" panose="020F0502020204030204"/>
              <a:ea typeface="等线" panose="02010600030101010101" pitchFamily="2" charset="-122"/>
            </a:endParaRPr>
          </a:p>
        </p:txBody>
      </p:sp>
      <p:pic>
        <p:nvPicPr>
          <p:cNvPr id="20" name="图片 19">
            <a:extLst>
              <a:ext uri="{FF2B5EF4-FFF2-40B4-BE49-F238E27FC236}">
                <a16:creationId xmlns:a16="http://schemas.microsoft.com/office/drawing/2014/main" id="{89A42548-C711-40C0-BFA3-55040AD2CB60}"/>
              </a:ext>
            </a:extLst>
          </p:cNvPr>
          <p:cNvPicPr>
            <a:picLocks noChangeAspect="1"/>
          </p:cNvPicPr>
          <p:nvPr/>
        </p:nvPicPr>
        <p:blipFill rotWithShape="1">
          <a:blip r:embed="rId6"/>
          <a:srcRect l="21515" t="10622" r="19719"/>
          <a:stretch/>
        </p:blipFill>
        <p:spPr>
          <a:xfrm>
            <a:off x="5148621" y="3783333"/>
            <a:ext cx="2266042" cy="2720636"/>
          </a:xfrm>
          <a:prstGeom prst="rect">
            <a:avLst/>
          </a:prstGeom>
        </p:spPr>
      </p:pic>
      <p:sp>
        <p:nvSpPr>
          <p:cNvPr id="23" name="文本框 22">
            <a:extLst>
              <a:ext uri="{FF2B5EF4-FFF2-40B4-BE49-F238E27FC236}">
                <a16:creationId xmlns:a16="http://schemas.microsoft.com/office/drawing/2014/main" id="{E33FC414-18AF-45D3-99DC-4AC4B4C73E8A}"/>
              </a:ext>
            </a:extLst>
          </p:cNvPr>
          <p:cNvSpPr txBox="1"/>
          <p:nvPr/>
        </p:nvSpPr>
        <p:spPr>
          <a:xfrm>
            <a:off x="5905137" y="753550"/>
            <a:ext cx="1045029"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CD79A</a:t>
            </a:r>
            <a:endParaRPr lang="zh-CN" altLang="en-US" dirty="0">
              <a:solidFill>
                <a:prstClr val="black"/>
              </a:solidFill>
              <a:latin typeface="Calibri" panose="020F0502020204030204"/>
              <a:ea typeface="等线" panose="02010600030101010101" pitchFamily="2" charset="-122"/>
            </a:endParaRPr>
          </a:p>
        </p:txBody>
      </p:sp>
      <p:sp>
        <p:nvSpPr>
          <p:cNvPr id="24" name="文本框 23">
            <a:extLst>
              <a:ext uri="{FF2B5EF4-FFF2-40B4-BE49-F238E27FC236}">
                <a16:creationId xmlns:a16="http://schemas.microsoft.com/office/drawing/2014/main" id="{DF9B6ADB-1B93-4704-B294-7436559C92AC}"/>
              </a:ext>
            </a:extLst>
          </p:cNvPr>
          <p:cNvSpPr txBox="1"/>
          <p:nvPr/>
        </p:nvSpPr>
        <p:spPr>
          <a:xfrm>
            <a:off x="8724536" y="753550"/>
            <a:ext cx="1045029"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CD3D</a:t>
            </a:r>
            <a:endParaRPr lang="zh-CN" altLang="en-US" dirty="0">
              <a:solidFill>
                <a:prstClr val="black"/>
              </a:solidFill>
              <a:latin typeface="Calibri" panose="020F0502020204030204"/>
              <a:ea typeface="等线" panose="02010600030101010101" pitchFamily="2" charset="-122"/>
            </a:endParaRPr>
          </a:p>
        </p:txBody>
      </p:sp>
      <p:sp>
        <p:nvSpPr>
          <p:cNvPr id="25" name="文本框 24">
            <a:extLst>
              <a:ext uri="{FF2B5EF4-FFF2-40B4-BE49-F238E27FC236}">
                <a16:creationId xmlns:a16="http://schemas.microsoft.com/office/drawing/2014/main" id="{BB2DFC4E-847F-4F35-B201-67F7E2086388}"/>
              </a:ext>
            </a:extLst>
          </p:cNvPr>
          <p:cNvSpPr txBox="1"/>
          <p:nvPr/>
        </p:nvSpPr>
        <p:spPr>
          <a:xfrm>
            <a:off x="8931365" y="3477317"/>
            <a:ext cx="1045029"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TCF7</a:t>
            </a:r>
            <a:endParaRPr lang="zh-CN" altLang="en-US" dirty="0">
              <a:solidFill>
                <a:prstClr val="black"/>
              </a:solidFill>
              <a:latin typeface="Calibri" panose="020F0502020204030204"/>
              <a:ea typeface="等线" panose="02010600030101010101" pitchFamily="2" charset="-122"/>
            </a:endParaRPr>
          </a:p>
        </p:txBody>
      </p:sp>
      <p:sp>
        <p:nvSpPr>
          <p:cNvPr id="27" name="文本框 26">
            <a:extLst>
              <a:ext uri="{FF2B5EF4-FFF2-40B4-BE49-F238E27FC236}">
                <a16:creationId xmlns:a16="http://schemas.microsoft.com/office/drawing/2014/main" id="{C9CF5163-B5CF-4E8F-A64B-9D1C20FB8B5B}"/>
              </a:ext>
            </a:extLst>
          </p:cNvPr>
          <p:cNvSpPr txBox="1"/>
          <p:nvPr/>
        </p:nvSpPr>
        <p:spPr>
          <a:xfrm>
            <a:off x="6038832" y="3467100"/>
            <a:ext cx="1045029"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PAX5</a:t>
            </a:r>
            <a:endParaRPr lang="zh-CN" altLang="en-US" dirty="0">
              <a:solidFill>
                <a:prstClr val="black"/>
              </a:solidFill>
              <a:latin typeface="Calibri" panose="020F0502020204030204"/>
              <a:ea typeface="等线" panose="02010600030101010101" pitchFamily="2" charset="-122"/>
            </a:endParaRPr>
          </a:p>
        </p:txBody>
      </p:sp>
      <p:pic>
        <p:nvPicPr>
          <p:cNvPr id="8204" name="Picture 12" descr="https://www.archrproject.com/bookdown/images/GeneActivityScore_Schematic.png">
            <a:extLst>
              <a:ext uri="{FF2B5EF4-FFF2-40B4-BE49-F238E27FC236}">
                <a16:creationId xmlns:a16="http://schemas.microsoft.com/office/drawing/2014/main" id="{B43B3AEA-D5A5-4914-807B-6A2E68842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3529" y="1062986"/>
            <a:ext cx="3126295" cy="2290445"/>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F4495E3A-39BE-4A00-B1E1-240A4A1C0B1E}"/>
              </a:ext>
            </a:extLst>
          </p:cNvPr>
          <p:cNvSpPr/>
          <p:nvPr/>
        </p:nvSpPr>
        <p:spPr>
          <a:xfrm>
            <a:off x="2012966" y="3389424"/>
            <a:ext cx="2276777" cy="307777"/>
          </a:xfrm>
          <a:prstGeom prst="rect">
            <a:avLst/>
          </a:prstGeom>
        </p:spPr>
        <p:txBody>
          <a:bodyPr wrap="none">
            <a:spAutoFit/>
          </a:bodyPr>
          <a:lstStyle/>
          <a:p>
            <a:r>
              <a:rPr lang="zh-CN" altLang="en-US" sz="1400" dirty="0">
                <a:solidFill>
                  <a:prstClr val="black"/>
                </a:solidFill>
                <a:latin typeface="Calibri" panose="020F0502020204030204"/>
                <a:ea typeface="等线" panose="02010600030101010101" pitchFamily="2" charset="-122"/>
              </a:rPr>
              <a:t>Granja </a:t>
            </a:r>
            <a:r>
              <a:rPr lang="en-US" altLang="zh-CN" sz="1400" dirty="0">
                <a:solidFill>
                  <a:prstClr val="black"/>
                </a:solidFill>
                <a:latin typeface="Calibri" panose="020F0502020204030204"/>
                <a:ea typeface="等线" panose="02010600030101010101" pitchFamily="2" charset="-122"/>
              </a:rPr>
              <a:t>et al.(2021) </a:t>
            </a:r>
            <a:r>
              <a:rPr lang="en-US" altLang="zh-CN" sz="1400" i="1" dirty="0">
                <a:solidFill>
                  <a:prstClr val="black"/>
                </a:solidFill>
                <a:latin typeface="Calibri" panose="020F0502020204030204"/>
                <a:ea typeface="等线" panose="02010600030101010101" pitchFamily="2" charset="-122"/>
              </a:rPr>
              <a:t>Nat. Gen.</a:t>
            </a:r>
            <a:endParaRPr lang="zh-CN" altLang="en-US" sz="1400" i="1" dirty="0">
              <a:solidFill>
                <a:prstClr val="black"/>
              </a:solidFill>
              <a:latin typeface="Calibri" panose="020F0502020204030204"/>
              <a:ea typeface="等线" panose="02010600030101010101" pitchFamily="2" charset="-122"/>
            </a:endParaRPr>
          </a:p>
        </p:txBody>
      </p:sp>
      <p:sp>
        <p:nvSpPr>
          <p:cNvPr id="31" name="文本框 30">
            <a:extLst>
              <a:ext uri="{FF2B5EF4-FFF2-40B4-BE49-F238E27FC236}">
                <a16:creationId xmlns:a16="http://schemas.microsoft.com/office/drawing/2014/main" id="{873D8348-EF7B-4508-854B-DC71BA24B8A4}"/>
              </a:ext>
            </a:extLst>
          </p:cNvPr>
          <p:cNvSpPr txBox="1"/>
          <p:nvPr/>
        </p:nvSpPr>
        <p:spPr>
          <a:xfrm>
            <a:off x="2027077" y="4485164"/>
            <a:ext cx="2882746" cy="2031325"/>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TLB cells can be detected at T-B boundary by </a:t>
            </a:r>
            <a:r>
              <a:rPr lang="en-US" altLang="zh-CN" dirty="0" err="1">
                <a:solidFill>
                  <a:prstClr val="black"/>
                </a:solidFill>
                <a:latin typeface="Calibri" panose="020F0502020204030204"/>
                <a:ea typeface="等线" panose="02010600030101010101" pitchFamily="2" charset="-122"/>
              </a:rPr>
              <a:t>scATAC</a:t>
            </a:r>
            <a:r>
              <a:rPr lang="en-US" altLang="zh-CN" dirty="0">
                <a:solidFill>
                  <a:prstClr val="black"/>
                </a:solidFill>
                <a:latin typeface="Calibri" panose="020F0502020204030204"/>
                <a:ea typeface="等线" panose="02010600030101010101" pitchFamily="2" charset="-122"/>
              </a:rPr>
              <a:t> data by their intermediate transcriptional activity on some T/B markers.</a:t>
            </a:r>
          </a:p>
          <a:p>
            <a:endParaRPr lang="en-US" altLang="zh-CN" dirty="0">
              <a:solidFill>
                <a:prstClr val="black"/>
              </a:solidFill>
              <a:latin typeface="Calibri" panose="020F0502020204030204"/>
              <a:ea typeface="等线" panose="02010600030101010101" pitchFamily="2" charset="-122"/>
            </a:endParaRPr>
          </a:p>
          <a:p>
            <a:endParaRPr lang="en-US" altLang="zh-CN" dirty="0">
              <a:solidFill>
                <a:prstClr val="black"/>
              </a:solidFill>
              <a:latin typeface="Calibri" panose="020F0502020204030204"/>
              <a:ea typeface="等线" panose="02010600030101010101" pitchFamily="2" charset="-122"/>
            </a:endParaRPr>
          </a:p>
        </p:txBody>
      </p:sp>
      <p:sp>
        <p:nvSpPr>
          <p:cNvPr id="21" name="文本框 20">
            <a:extLst>
              <a:ext uri="{FF2B5EF4-FFF2-40B4-BE49-F238E27FC236}">
                <a16:creationId xmlns:a16="http://schemas.microsoft.com/office/drawing/2014/main" id="{1D77529B-61C2-4161-8661-ED160FB888C9}"/>
              </a:ext>
            </a:extLst>
          </p:cNvPr>
          <p:cNvSpPr txBox="1"/>
          <p:nvPr/>
        </p:nvSpPr>
        <p:spPr>
          <a:xfrm>
            <a:off x="2012965" y="3606587"/>
            <a:ext cx="2659428" cy="523220"/>
          </a:xfrm>
          <a:prstGeom prst="rect">
            <a:avLst/>
          </a:prstGeom>
          <a:noFill/>
        </p:spPr>
        <p:txBody>
          <a:bodyPr wrap="square" rtlCol="0">
            <a:spAutoFit/>
          </a:bodyPr>
          <a:lstStyle/>
          <a:p>
            <a:r>
              <a:rPr lang="en-US" altLang="zh-CN" sz="1400" dirty="0">
                <a:solidFill>
                  <a:prstClr val="black"/>
                </a:solidFill>
                <a:latin typeface="Calibri" panose="020F0502020204030204"/>
                <a:ea typeface="等线" panose="02010600030101010101" pitchFamily="2" charset="-122"/>
              </a:rPr>
              <a:t>Show how to calculate the GeneScore from the original peak</a:t>
            </a:r>
            <a:endParaRPr lang="zh-CN" altLang="en-US" sz="1400" dirty="0">
              <a:solidFill>
                <a:prstClr val="black"/>
              </a:solidFill>
              <a:latin typeface="Calibri" panose="020F0502020204030204"/>
              <a:ea typeface="等线" panose="02010600030101010101" pitchFamily="2" charset="-122"/>
            </a:endParaRPr>
          </a:p>
        </p:txBody>
      </p:sp>
      <p:sp>
        <p:nvSpPr>
          <p:cNvPr id="4" name="任意多边形: 形状 3">
            <a:extLst>
              <a:ext uri="{FF2B5EF4-FFF2-40B4-BE49-F238E27FC236}">
                <a16:creationId xmlns:a16="http://schemas.microsoft.com/office/drawing/2014/main" id="{63F00A78-F4CD-4AFE-B87C-1D0410CDC609}"/>
              </a:ext>
            </a:extLst>
          </p:cNvPr>
          <p:cNvSpPr/>
          <p:nvPr/>
        </p:nvSpPr>
        <p:spPr>
          <a:xfrm>
            <a:off x="5300133" y="1735667"/>
            <a:ext cx="1159934" cy="1016000"/>
          </a:xfrm>
          <a:custGeom>
            <a:avLst/>
            <a:gdLst>
              <a:gd name="connsiteX0" fmla="*/ 105834 w 1159934"/>
              <a:gd name="connsiteY0" fmla="*/ 355600 h 1016000"/>
              <a:gd name="connsiteX1" fmla="*/ 0 w 1159934"/>
              <a:gd name="connsiteY1" fmla="*/ 461433 h 1016000"/>
              <a:gd name="connsiteX2" fmla="*/ 38100 w 1159934"/>
              <a:gd name="connsiteY2" fmla="*/ 643466 h 1016000"/>
              <a:gd name="connsiteX3" fmla="*/ 152400 w 1159934"/>
              <a:gd name="connsiteY3" fmla="*/ 876300 h 1016000"/>
              <a:gd name="connsiteX4" fmla="*/ 169334 w 1159934"/>
              <a:gd name="connsiteY4" fmla="*/ 901700 h 1016000"/>
              <a:gd name="connsiteX5" fmla="*/ 224367 w 1159934"/>
              <a:gd name="connsiteY5" fmla="*/ 965200 h 1016000"/>
              <a:gd name="connsiteX6" fmla="*/ 313267 w 1159934"/>
              <a:gd name="connsiteY6" fmla="*/ 1003300 h 1016000"/>
              <a:gd name="connsiteX7" fmla="*/ 440267 w 1159934"/>
              <a:gd name="connsiteY7" fmla="*/ 990600 h 1016000"/>
              <a:gd name="connsiteX8" fmla="*/ 503767 w 1159934"/>
              <a:gd name="connsiteY8" fmla="*/ 914400 h 1016000"/>
              <a:gd name="connsiteX9" fmla="*/ 503767 w 1159934"/>
              <a:gd name="connsiteY9" fmla="*/ 838200 h 1016000"/>
              <a:gd name="connsiteX10" fmla="*/ 533400 w 1159934"/>
              <a:gd name="connsiteY10" fmla="*/ 770466 h 1016000"/>
              <a:gd name="connsiteX11" fmla="*/ 618067 w 1159934"/>
              <a:gd name="connsiteY11" fmla="*/ 656166 h 1016000"/>
              <a:gd name="connsiteX12" fmla="*/ 673100 w 1159934"/>
              <a:gd name="connsiteY12" fmla="*/ 635000 h 1016000"/>
              <a:gd name="connsiteX13" fmla="*/ 715434 w 1159934"/>
              <a:gd name="connsiteY13" fmla="*/ 677333 h 1016000"/>
              <a:gd name="connsiteX14" fmla="*/ 732367 w 1159934"/>
              <a:gd name="connsiteY14" fmla="*/ 702733 h 1016000"/>
              <a:gd name="connsiteX15" fmla="*/ 757767 w 1159934"/>
              <a:gd name="connsiteY15" fmla="*/ 757766 h 1016000"/>
              <a:gd name="connsiteX16" fmla="*/ 770467 w 1159934"/>
              <a:gd name="connsiteY16" fmla="*/ 812800 h 1016000"/>
              <a:gd name="connsiteX17" fmla="*/ 770467 w 1159934"/>
              <a:gd name="connsiteY17" fmla="*/ 863600 h 1016000"/>
              <a:gd name="connsiteX18" fmla="*/ 804334 w 1159934"/>
              <a:gd name="connsiteY18" fmla="*/ 965200 h 1016000"/>
              <a:gd name="connsiteX19" fmla="*/ 859367 w 1159934"/>
              <a:gd name="connsiteY19" fmla="*/ 1016000 h 1016000"/>
              <a:gd name="connsiteX20" fmla="*/ 914400 w 1159934"/>
              <a:gd name="connsiteY20" fmla="*/ 969433 h 1016000"/>
              <a:gd name="connsiteX21" fmla="*/ 914400 w 1159934"/>
              <a:gd name="connsiteY21" fmla="*/ 897466 h 1016000"/>
              <a:gd name="connsiteX22" fmla="*/ 1024467 w 1159934"/>
              <a:gd name="connsiteY22" fmla="*/ 863600 h 1016000"/>
              <a:gd name="connsiteX23" fmla="*/ 1126067 w 1159934"/>
              <a:gd name="connsiteY23" fmla="*/ 855133 h 1016000"/>
              <a:gd name="connsiteX24" fmla="*/ 1143000 w 1159934"/>
              <a:gd name="connsiteY24" fmla="*/ 833966 h 1016000"/>
              <a:gd name="connsiteX25" fmla="*/ 1159934 w 1159934"/>
              <a:gd name="connsiteY25" fmla="*/ 795866 h 1016000"/>
              <a:gd name="connsiteX26" fmla="*/ 1151467 w 1159934"/>
              <a:gd name="connsiteY26" fmla="*/ 681566 h 1016000"/>
              <a:gd name="connsiteX27" fmla="*/ 1096434 w 1159934"/>
              <a:gd name="connsiteY27" fmla="*/ 613833 h 1016000"/>
              <a:gd name="connsiteX28" fmla="*/ 1062567 w 1159934"/>
              <a:gd name="connsiteY28" fmla="*/ 575733 h 1016000"/>
              <a:gd name="connsiteX29" fmla="*/ 1054100 w 1159934"/>
              <a:gd name="connsiteY29" fmla="*/ 541866 h 1016000"/>
              <a:gd name="connsiteX30" fmla="*/ 1113367 w 1159934"/>
              <a:gd name="connsiteY30" fmla="*/ 381000 h 1016000"/>
              <a:gd name="connsiteX31" fmla="*/ 1079500 w 1159934"/>
              <a:gd name="connsiteY31" fmla="*/ 325966 h 1016000"/>
              <a:gd name="connsiteX32" fmla="*/ 1037167 w 1159934"/>
              <a:gd name="connsiteY32" fmla="*/ 283633 h 1016000"/>
              <a:gd name="connsiteX33" fmla="*/ 969434 w 1159934"/>
              <a:gd name="connsiteY33" fmla="*/ 334433 h 1016000"/>
              <a:gd name="connsiteX34" fmla="*/ 931334 w 1159934"/>
              <a:gd name="connsiteY34" fmla="*/ 254000 h 1016000"/>
              <a:gd name="connsiteX35" fmla="*/ 880534 w 1159934"/>
              <a:gd name="connsiteY35" fmla="*/ 182033 h 1016000"/>
              <a:gd name="connsiteX36" fmla="*/ 846667 w 1159934"/>
              <a:gd name="connsiteY36" fmla="*/ 156633 h 1016000"/>
              <a:gd name="connsiteX37" fmla="*/ 825500 w 1159934"/>
              <a:gd name="connsiteY37" fmla="*/ 127000 h 1016000"/>
              <a:gd name="connsiteX38" fmla="*/ 791634 w 1159934"/>
              <a:gd name="connsiteY38" fmla="*/ 101600 h 1016000"/>
              <a:gd name="connsiteX39" fmla="*/ 745067 w 1159934"/>
              <a:gd name="connsiteY39" fmla="*/ 50800 h 1016000"/>
              <a:gd name="connsiteX40" fmla="*/ 673100 w 1159934"/>
              <a:gd name="connsiteY40" fmla="*/ 4233 h 1016000"/>
              <a:gd name="connsiteX41" fmla="*/ 579967 w 1159934"/>
              <a:gd name="connsiteY41" fmla="*/ 0 h 1016000"/>
              <a:gd name="connsiteX42" fmla="*/ 499534 w 1159934"/>
              <a:gd name="connsiteY42" fmla="*/ 63500 h 1016000"/>
              <a:gd name="connsiteX43" fmla="*/ 457200 w 1159934"/>
              <a:gd name="connsiteY43" fmla="*/ 143933 h 1016000"/>
              <a:gd name="connsiteX44" fmla="*/ 351367 w 1159934"/>
              <a:gd name="connsiteY44" fmla="*/ 245533 h 1016000"/>
              <a:gd name="connsiteX45" fmla="*/ 296334 w 1159934"/>
              <a:gd name="connsiteY45" fmla="*/ 262466 h 1016000"/>
              <a:gd name="connsiteX46" fmla="*/ 211667 w 1159934"/>
              <a:gd name="connsiteY46" fmla="*/ 296333 h 1016000"/>
              <a:gd name="connsiteX47" fmla="*/ 105834 w 1159934"/>
              <a:gd name="connsiteY47" fmla="*/ 355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9934" h="1016000">
                <a:moveTo>
                  <a:pt x="105834" y="355600"/>
                </a:moveTo>
                <a:lnTo>
                  <a:pt x="0" y="461433"/>
                </a:lnTo>
                <a:lnTo>
                  <a:pt x="38100" y="643466"/>
                </a:lnTo>
                <a:lnTo>
                  <a:pt x="152400" y="876300"/>
                </a:lnTo>
                <a:lnTo>
                  <a:pt x="169334" y="901700"/>
                </a:lnTo>
                <a:lnTo>
                  <a:pt x="224367" y="965200"/>
                </a:lnTo>
                <a:lnTo>
                  <a:pt x="313267" y="1003300"/>
                </a:lnTo>
                <a:lnTo>
                  <a:pt x="440267" y="990600"/>
                </a:lnTo>
                <a:lnTo>
                  <a:pt x="503767" y="914400"/>
                </a:lnTo>
                <a:lnTo>
                  <a:pt x="503767" y="838200"/>
                </a:lnTo>
                <a:lnTo>
                  <a:pt x="533400" y="770466"/>
                </a:lnTo>
                <a:lnTo>
                  <a:pt x="618067" y="656166"/>
                </a:lnTo>
                <a:lnTo>
                  <a:pt x="673100" y="635000"/>
                </a:lnTo>
                <a:lnTo>
                  <a:pt x="715434" y="677333"/>
                </a:lnTo>
                <a:lnTo>
                  <a:pt x="732367" y="702733"/>
                </a:lnTo>
                <a:lnTo>
                  <a:pt x="757767" y="757766"/>
                </a:lnTo>
                <a:lnTo>
                  <a:pt x="770467" y="812800"/>
                </a:lnTo>
                <a:lnTo>
                  <a:pt x="770467" y="863600"/>
                </a:lnTo>
                <a:lnTo>
                  <a:pt x="804334" y="965200"/>
                </a:lnTo>
                <a:lnTo>
                  <a:pt x="859367" y="1016000"/>
                </a:lnTo>
                <a:lnTo>
                  <a:pt x="914400" y="969433"/>
                </a:lnTo>
                <a:lnTo>
                  <a:pt x="914400" y="897466"/>
                </a:lnTo>
                <a:lnTo>
                  <a:pt x="1024467" y="863600"/>
                </a:lnTo>
                <a:lnTo>
                  <a:pt x="1126067" y="855133"/>
                </a:lnTo>
                <a:lnTo>
                  <a:pt x="1143000" y="833966"/>
                </a:lnTo>
                <a:lnTo>
                  <a:pt x="1159934" y="795866"/>
                </a:lnTo>
                <a:lnTo>
                  <a:pt x="1151467" y="681566"/>
                </a:lnTo>
                <a:lnTo>
                  <a:pt x="1096434" y="613833"/>
                </a:lnTo>
                <a:lnTo>
                  <a:pt x="1062567" y="575733"/>
                </a:lnTo>
                <a:lnTo>
                  <a:pt x="1054100" y="541866"/>
                </a:lnTo>
                <a:lnTo>
                  <a:pt x="1113367" y="381000"/>
                </a:lnTo>
                <a:lnTo>
                  <a:pt x="1079500" y="325966"/>
                </a:lnTo>
                <a:lnTo>
                  <a:pt x="1037167" y="283633"/>
                </a:lnTo>
                <a:lnTo>
                  <a:pt x="969434" y="334433"/>
                </a:lnTo>
                <a:lnTo>
                  <a:pt x="931334" y="254000"/>
                </a:lnTo>
                <a:lnTo>
                  <a:pt x="880534" y="182033"/>
                </a:lnTo>
                <a:lnTo>
                  <a:pt x="846667" y="156633"/>
                </a:lnTo>
                <a:lnTo>
                  <a:pt x="825500" y="127000"/>
                </a:lnTo>
                <a:cubicBezTo>
                  <a:pt x="794243" y="104673"/>
                  <a:pt x="804450" y="114416"/>
                  <a:pt x="791634" y="101600"/>
                </a:cubicBezTo>
                <a:lnTo>
                  <a:pt x="745067" y="50800"/>
                </a:lnTo>
                <a:lnTo>
                  <a:pt x="673100" y="4233"/>
                </a:lnTo>
                <a:lnTo>
                  <a:pt x="579967" y="0"/>
                </a:lnTo>
                <a:lnTo>
                  <a:pt x="499534" y="63500"/>
                </a:lnTo>
                <a:lnTo>
                  <a:pt x="457200" y="143933"/>
                </a:lnTo>
                <a:lnTo>
                  <a:pt x="351367" y="245533"/>
                </a:lnTo>
                <a:lnTo>
                  <a:pt x="296334" y="262466"/>
                </a:lnTo>
                <a:lnTo>
                  <a:pt x="211667" y="296333"/>
                </a:lnTo>
                <a:lnTo>
                  <a:pt x="105834" y="355600"/>
                </a:lnTo>
                <a:close/>
              </a:path>
            </a:pathLst>
          </a:cu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3" name="任意多边形: 形状 32">
            <a:extLst>
              <a:ext uri="{FF2B5EF4-FFF2-40B4-BE49-F238E27FC236}">
                <a16:creationId xmlns:a16="http://schemas.microsoft.com/office/drawing/2014/main" id="{13AEC0CF-38E8-40CB-886C-98D4225DB667}"/>
              </a:ext>
            </a:extLst>
          </p:cNvPr>
          <p:cNvSpPr/>
          <p:nvPr/>
        </p:nvSpPr>
        <p:spPr>
          <a:xfrm>
            <a:off x="5300133" y="4484825"/>
            <a:ext cx="1159934" cy="1016000"/>
          </a:xfrm>
          <a:custGeom>
            <a:avLst/>
            <a:gdLst>
              <a:gd name="connsiteX0" fmla="*/ 105834 w 1159934"/>
              <a:gd name="connsiteY0" fmla="*/ 355600 h 1016000"/>
              <a:gd name="connsiteX1" fmla="*/ 0 w 1159934"/>
              <a:gd name="connsiteY1" fmla="*/ 461433 h 1016000"/>
              <a:gd name="connsiteX2" fmla="*/ 38100 w 1159934"/>
              <a:gd name="connsiteY2" fmla="*/ 643466 h 1016000"/>
              <a:gd name="connsiteX3" fmla="*/ 152400 w 1159934"/>
              <a:gd name="connsiteY3" fmla="*/ 876300 h 1016000"/>
              <a:gd name="connsiteX4" fmla="*/ 169334 w 1159934"/>
              <a:gd name="connsiteY4" fmla="*/ 901700 h 1016000"/>
              <a:gd name="connsiteX5" fmla="*/ 224367 w 1159934"/>
              <a:gd name="connsiteY5" fmla="*/ 965200 h 1016000"/>
              <a:gd name="connsiteX6" fmla="*/ 313267 w 1159934"/>
              <a:gd name="connsiteY6" fmla="*/ 1003300 h 1016000"/>
              <a:gd name="connsiteX7" fmla="*/ 440267 w 1159934"/>
              <a:gd name="connsiteY7" fmla="*/ 990600 h 1016000"/>
              <a:gd name="connsiteX8" fmla="*/ 503767 w 1159934"/>
              <a:gd name="connsiteY8" fmla="*/ 914400 h 1016000"/>
              <a:gd name="connsiteX9" fmla="*/ 503767 w 1159934"/>
              <a:gd name="connsiteY9" fmla="*/ 838200 h 1016000"/>
              <a:gd name="connsiteX10" fmla="*/ 533400 w 1159934"/>
              <a:gd name="connsiteY10" fmla="*/ 770466 h 1016000"/>
              <a:gd name="connsiteX11" fmla="*/ 618067 w 1159934"/>
              <a:gd name="connsiteY11" fmla="*/ 656166 h 1016000"/>
              <a:gd name="connsiteX12" fmla="*/ 673100 w 1159934"/>
              <a:gd name="connsiteY12" fmla="*/ 635000 h 1016000"/>
              <a:gd name="connsiteX13" fmla="*/ 715434 w 1159934"/>
              <a:gd name="connsiteY13" fmla="*/ 677333 h 1016000"/>
              <a:gd name="connsiteX14" fmla="*/ 732367 w 1159934"/>
              <a:gd name="connsiteY14" fmla="*/ 702733 h 1016000"/>
              <a:gd name="connsiteX15" fmla="*/ 757767 w 1159934"/>
              <a:gd name="connsiteY15" fmla="*/ 757766 h 1016000"/>
              <a:gd name="connsiteX16" fmla="*/ 770467 w 1159934"/>
              <a:gd name="connsiteY16" fmla="*/ 812800 h 1016000"/>
              <a:gd name="connsiteX17" fmla="*/ 770467 w 1159934"/>
              <a:gd name="connsiteY17" fmla="*/ 863600 h 1016000"/>
              <a:gd name="connsiteX18" fmla="*/ 804334 w 1159934"/>
              <a:gd name="connsiteY18" fmla="*/ 965200 h 1016000"/>
              <a:gd name="connsiteX19" fmla="*/ 859367 w 1159934"/>
              <a:gd name="connsiteY19" fmla="*/ 1016000 h 1016000"/>
              <a:gd name="connsiteX20" fmla="*/ 914400 w 1159934"/>
              <a:gd name="connsiteY20" fmla="*/ 969433 h 1016000"/>
              <a:gd name="connsiteX21" fmla="*/ 914400 w 1159934"/>
              <a:gd name="connsiteY21" fmla="*/ 897466 h 1016000"/>
              <a:gd name="connsiteX22" fmla="*/ 1024467 w 1159934"/>
              <a:gd name="connsiteY22" fmla="*/ 863600 h 1016000"/>
              <a:gd name="connsiteX23" fmla="*/ 1126067 w 1159934"/>
              <a:gd name="connsiteY23" fmla="*/ 855133 h 1016000"/>
              <a:gd name="connsiteX24" fmla="*/ 1143000 w 1159934"/>
              <a:gd name="connsiteY24" fmla="*/ 833966 h 1016000"/>
              <a:gd name="connsiteX25" fmla="*/ 1159934 w 1159934"/>
              <a:gd name="connsiteY25" fmla="*/ 795866 h 1016000"/>
              <a:gd name="connsiteX26" fmla="*/ 1151467 w 1159934"/>
              <a:gd name="connsiteY26" fmla="*/ 681566 h 1016000"/>
              <a:gd name="connsiteX27" fmla="*/ 1096434 w 1159934"/>
              <a:gd name="connsiteY27" fmla="*/ 613833 h 1016000"/>
              <a:gd name="connsiteX28" fmla="*/ 1062567 w 1159934"/>
              <a:gd name="connsiteY28" fmla="*/ 575733 h 1016000"/>
              <a:gd name="connsiteX29" fmla="*/ 1054100 w 1159934"/>
              <a:gd name="connsiteY29" fmla="*/ 541866 h 1016000"/>
              <a:gd name="connsiteX30" fmla="*/ 1113367 w 1159934"/>
              <a:gd name="connsiteY30" fmla="*/ 381000 h 1016000"/>
              <a:gd name="connsiteX31" fmla="*/ 1079500 w 1159934"/>
              <a:gd name="connsiteY31" fmla="*/ 325966 h 1016000"/>
              <a:gd name="connsiteX32" fmla="*/ 1037167 w 1159934"/>
              <a:gd name="connsiteY32" fmla="*/ 283633 h 1016000"/>
              <a:gd name="connsiteX33" fmla="*/ 969434 w 1159934"/>
              <a:gd name="connsiteY33" fmla="*/ 334433 h 1016000"/>
              <a:gd name="connsiteX34" fmla="*/ 931334 w 1159934"/>
              <a:gd name="connsiteY34" fmla="*/ 254000 h 1016000"/>
              <a:gd name="connsiteX35" fmla="*/ 880534 w 1159934"/>
              <a:gd name="connsiteY35" fmla="*/ 182033 h 1016000"/>
              <a:gd name="connsiteX36" fmla="*/ 846667 w 1159934"/>
              <a:gd name="connsiteY36" fmla="*/ 156633 h 1016000"/>
              <a:gd name="connsiteX37" fmla="*/ 825500 w 1159934"/>
              <a:gd name="connsiteY37" fmla="*/ 127000 h 1016000"/>
              <a:gd name="connsiteX38" fmla="*/ 791634 w 1159934"/>
              <a:gd name="connsiteY38" fmla="*/ 101600 h 1016000"/>
              <a:gd name="connsiteX39" fmla="*/ 745067 w 1159934"/>
              <a:gd name="connsiteY39" fmla="*/ 50800 h 1016000"/>
              <a:gd name="connsiteX40" fmla="*/ 673100 w 1159934"/>
              <a:gd name="connsiteY40" fmla="*/ 4233 h 1016000"/>
              <a:gd name="connsiteX41" fmla="*/ 579967 w 1159934"/>
              <a:gd name="connsiteY41" fmla="*/ 0 h 1016000"/>
              <a:gd name="connsiteX42" fmla="*/ 499534 w 1159934"/>
              <a:gd name="connsiteY42" fmla="*/ 63500 h 1016000"/>
              <a:gd name="connsiteX43" fmla="*/ 457200 w 1159934"/>
              <a:gd name="connsiteY43" fmla="*/ 143933 h 1016000"/>
              <a:gd name="connsiteX44" fmla="*/ 351367 w 1159934"/>
              <a:gd name="connsiteY44" fmla="*/ 245533 h 1016000"/>
              <a:gd name="connsiteX45" fmla="*/ 296334 w 1159934"/>
              <a:gd name="connsiteY45" fmla="*/ 262466 h 1016000"/>
              <a:gd name="connsiteX46" fmla="*/ 211667 w 1159934"/>
              <a:gd name="connsiteY46" fmla="*/ 296333 h 1016000"/>
              <a:gd name="connsiteX47" fmla="*/ 105834 w 1159934"/>
              <a:gd name="connsiteY47" fmla="*/ 355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9934" h="1016000">
                <a:moveTo>
                  <a:pt x="105834" y="355600"/>
                </a:moveTo>
                <a:lnTo>
                  <a:pt x="0" y="461433"/>
                </a:lnTo>
                <a:lnTo>
                  <a:pt x="38100" y="643466"/>
                </a:lnTo>
                <a:lnTo>
                  <a:pt x="152400" y="876300"/>
                </a:lnTo>
                <a:lnTo>
                  <a:pt x="169334" y="901700"/>
                </a:lnTo>
                <a:lnTo>
                  <a:pt x="224367" y="965200"/>
                </a:lnTo>
                <a:lnTo>
                  <a:pt x="313267" y="1003300"/>
                </a:lnTo>
                <a:lnTo>
                  <a:pt x="440267" y="990600"/>
                </a:lnTo>
                <a:lnTo>
                  <a:pt x="503767" y="914400"/>
                </a:lnTo>
                <a:lnTo>
                  <a:pt x="503767" y="838200"/>
                </a:lnTo>
                <a:lnTo>
                  <a:pt x="533400" y="770466"/>
                </a:lnTo>
                <a:lnTo>
                  <a:pt x="618067" y="656166"/>
                </a:lnTo>
                <a:lnTo>
                  <a:pt x="673100" y="635000"/>
                </a:lnTo>
                <a:lnTo>
                  <a:pt x="715434" y="677333"/>
                </a:lnTo>
                <a:lnTo>
                  <a:pt x="732367" y="702733"/>
                </a:lnTo>
                <a:lnTo>
                  <a:pt x="757767" y="757766"/>
                </a:lnTo>
                <a:lnTo>
                  <a:pt x="770467" y="812800"/>
                </a:lnTo>
                <a:lnTo>
                  <a:pt x="770467" y="863600"/>
                </a:lnTo>
                <a:lnTo>
                  <a:pt x="804334" y="965200"/>
                </a:lnTo>
                <a:lnTo>
                  <a:pt x="859367" y="1016000"/>
                </a:lnTo>
                <a:lnTo>
                  <a:pt x="914400" y="969433"/>
                </a:lnTo>
                <a:lnTo>
                  <a:pt x="914400" y="897466"/>
                </a:lnTo>
                <a:lnTo>
                  <a:pt x="1024467" y="863600"/>
                </a:lnTo>
                <a:lnTo>
                  <a:pt x="1126067" y="855133"/>
                </a:lnTo>
                <a:lnTo>
                  <a:pt x="1143000" y="833966"/>
                </a:lnTo>
                <a:lnTo>
                  <a:pt x="1159934" y="795866"/>
                </a:lnTo>
                <a:lnTo>
                  <a:pt x="1151467" y="681566"/>
                </a:lnTo>
                <a:lnTo>
                  <a:pt x="1096434" y="613833"/>
                </a:lnTo>
                <a:lnTo>
                  <a:pt x="1062567" y="575733"/>
                </a:lnTo>
                <a:lnTo>
                  <a:pt x="1054100" y="541866"/>
                </a:lnTo>
                <a:lnTo>
                  <a:pt x="1113367" y="381000"/>
                </a:lnTo>
                <a:lnTo>
                  <a:pt x="1079500" y="325966"/>
                </a:lnTo>
                <a:lnTo>
                  <a:pt x="1037167" y="283633"/>
                </a:lnTo>
                <a:lnTo>
                  <a:pt x="969434" y="334433"/>
                </a:lnTo>
                <a:lnTo>
                  <a:pt x="931334" y="254000"/>
                </a:lnTo>
                <a:lnTo>
                  <a:pt x="880534" y="182033"/>
                </a:lnTo>
                <a:lnTo>
                  <a:pt x="846667" y="156633"/>
                </a:lnTo>
                <a:lnTo>
                  <a:pt x="825500" y="127000"/>
                </a:lnTo>
                <a:cubicBezTo>
                  <a:pt x="794243" y="104673"/>
                  <a:pt x="804450" y="114416"/>
                  <a:pt x="791634" y="101600"/>
                </a:cubicBezTo>
                <a:lnTo>
                  <a:pt x="745067" y="50800"/>
                </a:lnTo>
                <a:lnTo>
                  <a:pt x="673100" y="4233"/>
                </a:lnTo>
                <a:lnTo>
                  <a:pt x="579967" y="0"/>
                </a:lnTo>
                <a:lnTo>
                  <a:pt x="499534" y="63500"/>
                </a:lnTo>
                <a:lnTo>
                  <a:pt x="457200" y="143933"/>
                </a:lnTo>
                <a:lnTo>
                  <a:pt x="351367" y="245533"/>
                </a:lnTo>
                <a:lnTo>
                  <a:pt x="296334" y="262466"/>
                </a:lnTo>
                <a:lnTo>
                  <a:pt x="211667" y="296333"/>
                </a:lnTo>
                <a:lnTo>
                  <a:pt x="105834" y="355600"/>
                </a:lnTo>
                <a:close/>
              </a:path>
            </a:pathLst>
          </a:cu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9" name="任意多边形: 形状 38">
            <a:extLst>
              <a:ext uri="{FF2B5EF4-FFF2-40B4-BE49-F238E27FC236}">
                <a16:creationId xmlns:a16="http://schemas.microsoft.com/office/drawing/2014/main" id="{D28E3131-FD0E-47C4-9984-35584B5F3D57}"/>
              </a:ext>
            </a:extLst>
          </p:cNvPr>
          <p:cNvSpPr/>
          <p:nvPr/>
        </p:nvSpPr>
        <p:spPr>
          <a:xfrm>
            <a:off x="8144568" y="1700207"/>
            <a:ext cx="1159934" cy="1016000"/>
          </a:xfrm>
          <a:custGeom>
            <a:avLst/>
            <a:gdLst>
              <a:gd name="connsiteX0" fmla="*/ 105834 w 1159934"/>
              <a:gd name="connsiteY0" fmla="*/ 355600 h 1016000"/>
              <a:gd name="connsiteX1" fmla="*/ 0 w 1159934"/>
              <a:gd name="connsiteY1" fmla="*/ 461433 h 1016000"/>
              <a:gd name="connsiteX2" fmla="*/ 38100 w 1159934"/>
              <a:gd name="connsiteY2" fmla="*/ 643466 h 1016000"/>
              <a:gd name="connsiteX3" fmla="*/ 152400 w 1159934"/>
              <a:gd name="connsiteY3" fmla="*/ 876300 h 1016000"/>
              <a:gd name="connsiteX4" fmla="*/ 169334 w 1159934"/>
              <a:gd name="connsiteY4" fmla="*/ 901700 h 1016000"/>
              <a:gd name="connsiteX5" fmla="*/ 224367 w 1159934"/>
              <a:gd name="connsiteY5" fmla="*/ 965200 h 1016000"/>
              <a:gd name="connsiteX6" fmla="*/ 313267 w 1159934"/>
              <a:gd name="connsiteY6" fmla="*/ 1003300 h 1016000"/>
              <a:gd name="connsiteX7" fmla="*/ 440267 w 1159934"/>
              <a:gd name="connsiteY7" fmla="*/ 990600 h 1016000"/>
              <a:gd name="connsiteX8" fmla="*/ 503767 w 1159934"/>
              <a:gd name="connsiteY8" fmla="*/ 914400 h 1016000"/>
              <a:gd name="connsiteX9" fmla="*/ 503767 w 1159934"/>
              <a:gd name="connsiteY9" fmla="*/ 838200 h 1016000"/>
              <a:gd name="connsiteX10" fmla="*/ 533400 w 1159934"/>
              <a:gd name="connsiteY10" fmla="*/ 770466 h 1016000"/>
              <a:gd name="connsiteX11" fmla="*/ 618067 w 1159934"/>
              <a:gd name="connsiteY11" fmla="*/ 656166 h 1016000"/>
              <a:gd name="connsiteX12" fmla="*/ 673100 w 1159934"/>
              <a:gd name="connsiteY12" fmla="*/ 635000 h 1016000"/>
              <a:gd name="connsiteX13" fmla="*/ 715434 w 1159934"/>
              <a:gd name="connsiteY13" fmla="*/ 677333 h 1016000"/>
              <a:gd name="connsiteX14" fmla="*/ 732367 w 1159934"/>
              <a:gd name="connsiteY14" fmla="*/ 702733 h 1016000"/>
              <a:gd name="connsiteX15" fmla="*/ 757767 w 1159934"/>
              <a:gd name="connsiteY15" fmla="*/ 757766 h 1016000"/>
              <a:gd name="connsiteX16" fmla="*/ 770467 w 1159934"/>
              <a:gd name="connsiteY16" fmla="*/ 812800 h 1016000"/>
              <a:gd name="connsiteX17" fmla="*/ 770467 w 1159934"/>
              <a:gd name="connsiteY17" fmla="*/ 863600 h 1016000"/>
              <a:gd name="connsiteX18" fmla="*/ 804334 w 1159934"/>
              <a:gd name="connsiteY18" fmla="*/ 965200 h 1016000"/>
              <a:gd name="connsiteX19" fmla="*/ 859367 w 1159934"/>
              <a:gd name="connsiteY19" fmla="*/ 1016000 h 1016000"/>
              <a:gd name="connsiteX20" fmla="*/ 914400 w 1159934"/>
              <a:gd name="connsiteY20" fmla="*/ 969433 h 1016000"/>
              <a:gd name="connsiteX21" fmla="*/ 914400 w 1159934"/>
              <a:gd name="connsiteY21" fmla="*/ 897466 h 1016000"/>
              <a:gd name="connsiteX22" fmla="*/ 1024467 w 1159934"/>
              <a:gd name="connsiteY22" fmla="*/ 863600 h 1016000"/>
              <a:gd name="connsiteX23" fmla="*/ 1126067 w 1159934"/>
              <a:gd name="connsiteY23" fmla="*/ 855133 h 1016000"/>
              <a:gd name="connsiteX24" fmla="*/ 1143000 w 1159934"/>
              <a:gd name="connsiteY24" fmla="*/ 833966 h 1016000"/>
              <a:gd name="connsiteX25" fmla="*/ 1159934 w 1159934"/>
              <a:gd name="connsiteY25" fmla="*/ 795866 h 1016000"/>
              <a:gd name="connsiteX26" fmla="*/ 1151467 w 1159934"/>
              <a:gd name="connsiteY26" fmla="*/ 681566 h 1016000"/>
              <a:gd name="connsiteX27" fmla="*/ 1096434 w 1159934"/>
              <a:gd name="connsiteY27" fmla="*/ 613833 h 1016000"/>
              <a:gd name="connsiteX28" fmla="*/ 1062567 w 1159934"/>
              <a:gd name="connsiteY28" fmla="*/ 575733 h 1016000"/>
              <a:gd name="connsiteX29" fmla="*/ 1054100 w 1159934"/>
              <a:gd name="connsiteY29" fmla="*/ 541866 h 1016000"/>
              <a:gd name="connsiteX30" fmla="*/ 1113367 w 1159934"/>
              <a:gd name="connsiteY30" fmla="*/ 381000 h 1016000"/>
              <a:gd name="connsiteX31" fmla="*/ 1079500 w 1159934"/>
              <a:gd name="connsiteY31" fmla="*/ 325966 h 1016000"/>
              <a:gd name="connsiteX32" fmla="*/ 1037167 w 1159934"/>
              <a:gd name="connsiteY32" fmla="*/ 283633 h 1016000"/>
              <a:gd name="connsiteX33" fmla="*/ 969434 w 1159934"/>
              <a:gd name="connsiteY33" fmla="*/ 334433 h 1016000"/>
              <a:gd name="connsiteX34" fmla="*/ 931334 w 1159934"/>
              <a:gd name="connsiteY34" fmla="*/ 254000 h 1016000"/>
              <a:gd name="connsiteX35" fmla="*/ 880534 w 1159934"/>
              <a:gd name="connsiteY35" fmla="*/ 182033 h 1016000"/>
              <a:gd name="connsiteX36" fmla="*/ 846667 w 1159934"/>
              <a:gd name="connsiteY36" fmla="*/ 156633 h 1016000"/>
              <a:gd name="connsiteX37" fmla="*/ 825500 w 1159934"/>
              <a:gd name="connsiteY37" fmla="*/ 127000 h 1016000"/>
              <a:gd name="connsiteX38" fmla="*/ 791634 w 1159934"/>
              <a:gd name="connsiteY38" fmla="*/ 101600 h 1016000"/>
              <a:gd name="connsiteX39" fmla="*/ 745067 w 1159934"/>
              <a:gd name="connsiteY39" fmla="*/ 50800 h 1016000"/>
              <a:gd name="connsiteX40" fmla="*/ 673100 w 1159934"/>
              <a:gd name="connsiteY40" fmla="*/ 4233 h 1016000"/>
              <a:gd name="connsiteX41" fmla="*/ 579967 w 1159934"/>
              <a:gd name="connsiteY41" fmla="*/ 0 h 1016000"/>
              <a:gd name="connsiteX42" fmla="*/ 499534 w 1159934"/>
              <a:gd name="connsiteY42" fmla="*/ 63500 h 1016000"/>
              <a:gd name="connsiteX43" fmla="*/ 457200 w 1159934"/>
              <a:gd name="connsiteY43" fmla="*/ 143933 h 1016000"/>
              <a:gd name="connsiteX44" fmla="*/ 351367 w 1159934"/>
              <a:gd name="connsiteY44" fmla="*/ 245533 h 1016000"/>
              <a:gd name="connsiteX45" fmla="*/ 296334 w 1159934"/>
              <a:gd name="connsiteY45" fmla="*/ 262466 h 1016000"/>
              <a:gd name="connsiteX46" fmla="*/ 211667 w 1159934"/>
              <a:gd name="connsiteY46" fmla="*/ 296333 h 1016000"/>
              <a:gd name="connsiteX47" fmla="*/ 105834 w 1159934"/>
              <a:gd name="connsiteY47" fmla="*/ 355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9934" h="1016000">
                <a:moveTo>
                  <a:pt x="105834" y="355600"/>
                </a:moveTo>
                <a:lnTo>
                  <a:pt x="0" y="461433"/>
                </a:lnTo>
                <a:lnTo>
                  <a:pt x="38100" y="643466"/>
                </a:lnTo>
                <a:lnTo>
                  <a:pt x="152400" y="876300"/>
                </a:lnTo>
                <a:lnTo>
                  <a:pt x="169334" y="901700"/>
                </a:lnTo>
                <a:lnTo>
                  <a:pt x="224367" y="965200"/>
                </a:lnTo>
                <a:lnTo>
                  <a:pt x="313267" y="1003300"/>
                </a:lnTo>
                <a:lnTo>
                  <a:pt x="440267" y="990600"/>
                </a:lnTo>
                <a:lnTo>
                  <a:pt x="503767" y="914400"/>
                </a:lnTo>
                <a:lnTo>
                  <a:pt x="503767" y="838200"/>
                </a:lnTo>
                <a:lnTo>
                  <a:pt x="533400" y="770466"/>
                </a:lnTo>
                <a:lnTo>
                  <a:pt x="618067" y="656166"/>
                </a:lnTo>
                <a:lnTo>
                  <a:pt x="673100" y="635000"/>
                </a:lnTo>
                <a:lnTo>
                  <a:pt x="715434" y="677333"/>
                </a:lnTo>
                <a:lnTo>
                  <a:pt x="732367" y="702733"/>
                </a:lnTo>
                <a:lnTo>
                  <a:pt x="757767" y="757766"/>
                </a:lnTo>
                <a:lnTo>
                  <a:pt x="770467" y="812800"/>
                </a:lnTo>
                <a:lnTo>
                  <a:pt x="770467" y="863600"/>
                </a:lnTo>
                <a:lnTo>
                  <a:pt x="804334" y="965200"/>
                </a:lnTo>
                <a:lnTo>
                  <a:pt x="859367" y="1016000"/>
                </a:lnTo>
                <a:lnTo>
                  <a:pt x="914400" y="969433"/>
                </a:lnTo>
                <a:lnTo>
                  <a:pt x="914400" y="897466"/>
                </a:lnTo>
                <a:lnTo>
                  <a:pt x="1024467" y="863600"/>
                </a:lnTo>
                <a:lnTo>
                  <a:pt x="1126067" y="855133"/>
                </a:lnTo>
                <a:lnTo>
                  <a:pt x="1143000" y="833966"/>
                </a:lnTo>
                <a:lnTo>
                  <a:pt x="1159934" y="795866"/>
                </a:lnTo>
                <a:lnTo>
                  <a:pt x="1151467" y="681566"/>
                </a:lnTo>
                <a:lnTo>
                  <a:pt x="1096434" y="613833"/>
                </a:lnTo>
                <a:lnTo>
                  <a:pt x="1062567" y="575733"/>
                </a:lnTo>
                <a:lnTo>
                  <a:pt x="1054100" y="541866"/>
                </a:lnTo>
                <a:lnTo>
                  <a:pt x="1113367" y="381000"/>
                </a:lnTo>
                <a:lnTo>
                  <a:pt x="1079500" y="325966"/>
                </a:lnTo>
                <a:lnTo>
                  <a:pt x="1037167" y="283633"/>
                </a:lnTo>
                <a:lnTo>
                  <a:pt x="969434" y="334433"/>
                </a:lnTo>
                <a:lnTo>
                  <a:pt x="931334" y="254000"/>
                </a:lnTo>
                <a:lnTo>
                  <a:pt x="880534" y="182033"/>
                </a:lnTo>
                <a:lnTo>
                  <a:pt x="846667" y="156633"/>
                </a:lnTo>
                <a:lnTo>
                  <a:pt x="825500" y="127000"/>
                </a:lnTo>
                <a:cubicBezTo>
                  <a:pt x="794243" y="104673"/>
                  <a:pt x="804450" y="114416"/>
                  <a:pt x="791634" y="101600"/>
                </a:cubicBezTo>
                <a:lnTo>
                  <a:pt x="745067" y="50800"/>
                </a:lnTo>
                <a:lnTo>
                  <a:pt x="673100" y="4233"/>
                </a:lnTo>
                <a:lnTo>
                  <a:pt x="579967" y="0"/>
                </a:lnTo>
                <a:lnTo>
                  <a:pt x="499534" y="63500"/>
                </a:lnTo>
                <a:lnTo>
                  <a:pt x="457200" y="143933"/>
                </a:lnTo>
                <a:lnTo>
                  <a:pt x="351367" y="245533"/>
                </a:lnTo>
                <a:lnTo>
                  <a:pt x="296334" y="262466"/>
                </a:lnTo>
                <a:lnTo>
                  <a:pt x="211667" y="296333"/>
                </a:lnTo>
                <a:lnTo>
                  <a:pt x="105834" y="355600"/>
                </a:lnTo>
                <a:close/>
              </a:path>
            </a:pathLst>
          </a:cu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0" name="任意多边形: 形状 39">
            <a:extLst>
              <a:ext uri="{FF2B5EF4-FFF2-40B4-BE49-F238E27FC236}">
                <a16:creationId xmlns:a16="http://schemas.microsoft.com/office/drawing/2014/main" id="{8F0F72C8-8E79-4AC8-8F18-176354155E87}"/>
              </a:ext>
            </a:extLst>
          </p:cNvPr>
          <p:cNvSpPr/>
          <p:nvPr/>
        </p:nvSpPr>
        <p:spPr>
          <a:xfrm>
            <a:off x="8144568" y="4466952"/>
            <a:ext cx="1159934" cy="1016000"/>
          </a:xfrm>
          <a:custGeom>
            <a:avLst/>
            <a:gdLst>
              <a:gd name="connsiteX0" fmla="*/ 105834 w 1159934"/>
              <a:gd name="connsiteY0" fmla="*/ 355600 h 1016000"/>
              <a:gd name="connsiteX1" fmla="*/ 0 w 1159934"/>
              <a:gd name="connsiteY1" fmla="*/ 461433 h 1016000"/>
              <a:gd name="connsiteX2" fmla="*/ 38100 w 1159934"/>
              <a:gd name="connsiteY2" fmla="*/ 643466 h 1016000"/>
              <a:gd name="connsiteX3" fmla="*/ 152400 w 1159934"/>
              <a:gd name="connsiteY3" fmla="*/ 876300 h 1016000"/>
              <a:gd name="connsiteX4" fmla="*/ 169334 w 1159934"/>
              <a:gd name="connsiteY4" fmla="*/ 901700 h 1016000"/>
              <a:gd name="connsiteX5" fmla="*/ 224367 w 1159934"/>
              <a:gd name="connsiteY5" fmla="*/ 965200 h 1016000"/>
              <a:gd name="connsiteX6" fmla="*/ 313267 w 1159934"/>
              <a:gd name="connsiteY6" fmla="*/ 1003300 h 1016000"/>
              <a:gd name="connsiteX7" fmla="*/ 440267 w 1159934"/>
              <a:gd name="connsiteY7" fmla="*/ 990600 h 1016000"/>
              <a:gd name="connsiteX8" fmla="*/ 503767 w 1159934"/>
              <a:gd name="connsiteY8" fmla="*/ 914400 h 1016000"/>
              <a:gd name="connsiteX9" fmla="*/ 503767 w 1159934"/>
              <a:gd name="connsiteY9" fmla="*/ 838200 h 1016000"/>
              <a:gd name="connsiteX10" fmla="*/ 533400 w 1159934"/>
              <a:gd name="connsiteY10" fmla="*/ 770466 h 1016000"/>
              <a:gd name="connsiteX11" fmla="*/ 618067 w 1159934"/>
              <a:gd name="connsiteY11" fmla="*/ 656166 h 1016000"/>
              <a:gd name="connsiteX12" fmla="*/ 673100 w 1159934"/>
              <a:gd name="connsiteY12" fmla="*/ 635000 h 1016000"/>
              <a:gd name="connsiteX13" fmla="*/ 715434 w 1159934"/>
              <a:gd name="connsiteY13" fmla="*/ 677333 h 1016000"/>
              <a:gd name="connsiteX14" fmla="*/ 732367 w 1159934"/>
              <a:gd name="connsiteY14" fmla="*/ 702733 h 1016000"/>
              <a:gd name="connsiteX15" fmla="*/ 757767 w 1159934"/>
              <a:gd name="connsiteY15" fmla="*/ 757766 h 1016000"/>
              <a:gd name="connsiteX16" fmla="*/ 770467 w 1159934"/>
              <a:gd name="connsiteY16" fmla="*/ 812800 h 1016000"/>
              <a:gd name="connsiteX17" fmla="*/ 770467 w 1159934"/>
              <a:gd name="connsiteY17" fmla="*/ 863600 h 1016000"/>
              <a:gd name="connsiteX18" fmla="*/ 804334 w 1159934"/>
              <a:gd name="connsiteY18" fmla="*/ 965200 h 1016000"/>
              <a:gd name="connsiteX19" fmla="*/ 859367 w 1159934"/>
              <a:gd name="connsiteY19" fmla="*/ 1016000 h 1016000"/>
              <a:gd name="connsiteX20" fmla="*/ 914400 w 1159934"/>
              <a:gd name="connsiteY20" fmla="*/ 969433 h 1016000"/>
              <a:gd name="connsiteX21" fmla="*/ 914400 w 1159934"/>
              <a:gd name="connsiteY21" fmla="*/ 897466 h 1016000"/>
              <a:gd name="connsiteX22" fmla="*/ 1024467 w 1159934"/>
              <a:gd name="connsiteY22" fmla="*/ 863600 h 1016000"/>
              <a:gd name="connsiteX23" fmla="*/ 1126067 w 1159934"/>
              <a:gd name="connsiteY23" fmla="*/ 855133 h 1016000"/>
              <a:gd name="connsiteX24" fmla="*/ 1143000 w 1159934"/>
              <a:gd name="connsiteY24" fmla="*/ 833966 h 1016000"/>
              <a:gd name="connsiteX25" fmla="*/ 1159934 w 1159934"/>
              <a:gd name="connsiteY25" fmla="*/ 795866 h 1016000"/>
              <a:gd name="connsiteX26" fmla="*/ 1151467 w 1159934"/>
              <a:gd name="connsiteY26" fmla="*/ 681566 h 1016000"/>
              <a:gd name="connsiteX27" fmla="*/ 1096434 w 1159934"/>
              <a:gd name="connsiteY27" fmla="*/ 613833 h 1016000"/>
              <a:gd name="connsiteX28" fmla="*/ 1062567 w 1159934"/>
              <a:gd name="connsiteY28" fmla="*/ 575733 h 1016000"/>
              <a:gd name="connsiteX29" fmla="*/ 1054100 w 1159934"/>
              <a:gd name="connsiteY29" fmla="*/ 541866 h 1016000"/>
              <a:gd name="connsiteX30" fmla="*/ 1113367 w 1159934"/>
              <a:gd name="connsiteY30" fmla="*/ 381000 h 1016000"/>
              <a:gd name="connsiteX31" fmla="*/ 1079500 w 1159934"/>
              <a:gd name="connsiteY31" fmla="*/ 325966 h 1016000"/>
              <a:gd name="connsiteX32" fmla="*/ 1037167 w 1159934"/>
              <a:gd name="connsiteY32" fmla="*/ 283633 h 1016000"/>
              <a:gd name="connsiteX33" fmla="*/ 969434 w 1159934"/>
              <a:gd name="connsiteY33" fmla="*/ 334433 h 1016000"/>
              <a:gd name="connsiteX34" fmla="*/ 931334 w 1159934"/>
              <a:gd name="connsiteY34" fmla="*/ 254000 h 1016000"/>
              <a:gd name="connsiteX35" fmla="*/ 880534 w 1159934"/>
              <a:gd name="connsiteY35" fmla="*/ 182033 h 1016000"/>
              <a:gd name="connsiteX36" fmla="*/ 846667 w 1159934"/>
              <a:gd name="connsiteY36" fmla="*/ 156633 h 1016000"/>
              <a:gd name="connsiteX37" fmla="*/ 825500 w 1159934"/>
              <a:gd name="connsiteY37" fmla="*/ 127000 h 1016000"/>
              <a:gd name="connsiteX38" fmla="*/ 791634 w 1159934"/>
              <a:gd name="connsiteY38" fmla="*/ 101600 h 1016000"/>
              <a:gd name="connsiteX39" fmla="*/ 745067 w 1159934"/>
              <a:gd name="connsiteY39" fmla="*/ 50800 h 1016000"/>
              <a:gd name="connsiteX40" fmla="*/ 673100 w 1159934"/>
              <a:gd name="connsiteY40" fmla="*/ 4233 h 1016000"/>
              <a:gd name="connsiteX41" fmla="*/ 579967 w 1159934"/>
              <a:gd name="connsiteY41" fmla="*/ 0 h 1016000"/>
              <a:gd name="connsiteX42" fmla="*/ 499534 w 1159934"/>
              <a:gd name="connsiteY42" fmla="*/ 63500 h 1016000"/>
              <a:gd name="connsiteX43" fmla="*/ 457200 w 1159934"/>
              <a:gd name="connsiteY43" fmla="*/ 143933 h 1016000"/>
              <a:gd name="connsiteX44" fmla="*/ 351367 w 1159934"/>
              <a:gd name="connsiteY44" fmla="*/ 245533 h 1016000"/>
              <a:gd name="connsiteX45" fmla="*/ 296334 w 1159934"/>
              <a:gd name="connsiteY45" fmla="*/ 262466 h 1016000"/>
              <a:gd name="connsiteX46" fmla="*/ 211667 w 1159934"/>
              <a:gd name="connsiteY46" fmla="*/ 296333 h 1016000"/>
              <a:gd name="connsiteX47" fmla="*/ 105834 w 1159934"/>
              <a:gd name="connsiteY47" fmla="*/ 355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9934" h="1016000">
                <a:moveTo>
                  <a:pt x="105834" y="355600"/>
                </a:moveTo>
                <a:lnTo>
                  <a:pt x="0" y="461433"/>
                </a:lnTo>
                <a:lnTo>
                  <a:pt x="38100" y="643466"/>
                </a:lnTo>
                <a:lnTo>
                  <a:pt x="152400" y="876300"/>
                </a:lnTo>
                <a:lnTo>
                  <a:pt x="169334" y="901700"/>
                </a:lnTo>
                <a:lnTo>
                  <a:pt x="224367" y="965200"/>
                </a:lnTo>
                <a:lnTo>
                  <a:pt x="313267" y="1003300"/>
                </a:lnTo>
                <a:lnTo>
                  <a:pt x="440267" y="990600"/>
                </a:lnTo>
                <a:lnTo>
                  <a:pt x="503767" y="914400"/>
                </a:lnTo>
                <a:lnTo>
                  <a:pt x="503767" y="838200"/>
                </a:lnTo>
                <a:lnTo>
                  <a:pt x="533400" y="770466"/>
                </a:lnTo>
                <a:lnTo>
                  <a:pt x="618067" y="656166"/>
                </a:lnTo>
                <a:lnTo>
                  <a:pt x="673100" y="635000"/>
                </a:lnTo>
                <a:lnTo>
                  <a:pt x="715434" y="677333"/>
                </a:lnTo>
                <a:lnTo>
                  <a:pt x="732367" y="702733"/>
                </a:lnTo>
                <a:lnTo>
                  <a:pt x="757767" y="757766"/>
                </a:lnTo>
                <a:lnTo>
                  <a:pt x="770467" y="812800"/>
                </a:lnTo>
                <a:lnTo>
                  <a:pt x="770467" y="863600"/>
                </a:lnTo>
                <a:lnTo>
                  <a:pt x="804334" y="965200"/>
                </a:lnTo>
                <a:lnTo>
                  <a:pt x="859367" y="1016000"/>
                </a:lnTo>
                <a:lnTo>
                  <a:pt x="914400" y="969433"/>
                </a:lnTo>
                <a:lnTo>
                  <a:pt x="914400" y="897466"/>
                </a:lnTo>
                <a:lnTo>
                  <a:pt x="1024467" y="863600"/>
                </a:lnTo>
                <a:lnTo>
                  <a:pt x="1126067" y="855133"/>
                </a:lnTo>
                <a:lnTo>
                  <a:pt x="1143000" y="833966"/>
                </a:lnTo>
                <a:lnTo>
                  <a:pt x="1159934" y="795866"/>
                </a:lnTo>
                <a:lnTo>
                  <a:pt x="1151467" y="681566"/>
                </a:lnTo>
                <a:lnTo>
                  <a:pt x="1096434" y="613833"/>
                </a:lnTo>
                <a:lnTo>
                  <a:pt x="1062567" y="575733"/>
                </a:lnTo>
                <a:lnTo>
                  <a:pt x="1054100" y="541866"/>
                </a:lnTo>
                <a:lnTo>
                  <a:pt x="1113367" y="381000"/>
                </a:lnTo>
                <a:lnTo>
                  <a:pt x="1079500" y="325966"/>
                </a:lnTo>
                <a:lnTo>
                  <a:pt x="1037167" y="283633"/>
                </a:lnTo>
                <a:lnTo>
                  <a:pt x="969434" y="334433"/>
                </a:lnTo>
                <a:lnTo>
                  <a:pt x="931334" y="254000"/>
                </a:lnTo>
                <a:lnTo>
                  <a:pt x="880534" y="182033"/>
                </a:lnTo>
                <a:lnTo>
                  <a:pt x="846667" y="156633"/>
                </a:lnTo>
                <a:lnTo>
                  <a:pt x="825500" y="127000"/>
                </a:lnTo>
                <a:cubicBezTo>
                  <a:pt x="794243" y="104673"/>
                  <a:pt x="804450" y="114416"/>
                  <a:pt x="791634" y="101600"/>
                </a:cubicBezTo>
                <a:lnTo>
                  <a:pt x="745067" y="50800"/>
                </a:lnTo>
                <a:lnTo>
                  <a:pt x="673100" y="4233"/>
                </a:lnTo>
                <a:lnTo>
                  <a:pt x="579967" y="0"/>
                </a:lnTo>
                <a:lnTo>
                  <a:pt x="499534" y="63500"/>
                </a:lnTo>
                <a:lnTo>
                  <a:pt x="457200" y="143933"/>
                </a:lnTo>
                <a:lnTo>
                  <a:pt x="351367" y="245533"/>
                </a:lnTo>
                <a:lnTo>
                  <a:pt x="296334" y="262466"/>
                </a:lnTo>
                <a:lnTo>
                  <a:pt x="211667" y="296333"/>
                </a:lnTo>
                <a:lnTo>
                  <a:pt x="105834" y="355600"/>
                </a:lnTo>
                <a:close/>
              </a:path>
            </a:pathLst>
          </a:cu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6" name="任意多边形: 形状 5">
            <a:extLst>
              <a:ext uri="{FF2B5EF4-FFF2-40B4-BE49-F238E27FC236}">
                <a16:creationId xmlns:a16="http://schemas.microsoft.com/office/drawing/2014/main" id="{DD339AC7-8489-4552-806C-1E8523C0B3BD}"/>
              </a:ext>
            </a:extLst>
          </p:cNvPr>
          <p:cNvSpPr/>
          <p:nvPr/>
        </p:nvSpPr>
        <p:spPr>
          <a:xfrm>
            <a:off x="6172200" y="1155701"/>
            <a:ext cx="469900" cy="410633"/>
          </a:xfrm>
          <a:custGeom>
            <a:avLst/>
            <a:gdLst>
              <a:gd name="connsiteX0" fmla="*/ 165100 w 469900"/>
              <a:gd name="connsiteY0" fmla="*/ 29633 h 410633"/>
              <a:gd name="connsiteX1" fmla="*/ 80433 w 469900"/>
              <a:gd name="connsiteY1" fmla="*/ 131233 h 410633"/>
              <a:gd name="connsiteX2" fmla="*/ 0 w 469900"/>
              <a:gd name="connsiteY2" fmla="*/ 228600 h 410633"/>
              <a:gd name="connsiteX3" fmla="*/ 127000 w 469900"/>
              <a:gd name="connsiteY3" fmla="*/ 304800 h 410633"/>
              <a:gd name="connsiteX4" fmla="*/ 190500 w 469900"/>
              <a:gd name="connsiteY4" fmla="*/ 330200 h 410633"/>
              <a:gd name="connsiteX5" fmla="*/ 232833 w 469900"/>
              <a:gd name="connsiteY5" fmla="*/ 410633 h 410633"/>
              <a:gd name="connsiteX6" fmla="*/ 313267 w 469900"/>
              <a:gd name="connsiteY6" fmla="*/ 410633 h 410633"/>
              <a:gd name="connsiteX7" fmla="*/ 351367 w 469900"/>
              <a:gd name="connsiteY7" fmla="*/ 402167 h 410633"/>
              <a:gd name="connsiteX8" fmla="*/ 376767 w 469900"/>
              <a:gd name="connsiteY8" fmla="*/ 397933 h 410633"/>
              <a:gd name="connsiteX9" fmla="*/ 381000 w 469900"/>
              <a:gd name="connsiteY9" fmla="*/ 389467 h 410633"/>
              <a:gd name="connsiteX10" fmla="*/ 397933 w 469900"/>
              <a:gd name="connsiteY10" fmla="*/ 389467 h 410633"/>
              <a:gd name="connsiteX11" fmla="*/ 469900 w 469900"/>
              <a:gd name="connsiteY11" fmla="*/ 368300 h 410633"/>
              <a:gd name="connsiteX12" fmla="*/ 469900 w 469900"/>
              <a:gd name="connsiteY12" fmla="*/ 334433 h 410633"/>
              <a:gd name="connsiteX13" fmla="*/ 461433 w 469900"/>
              <a:gd name="connsiteY13" fmla="*/ 296333 h 410633"/>
              <a:gd name="connsiteX14" fmla="*/ 410633 w 469900"/>
              <a:gd name="connsiteY14" fmla="*/ 270933 h 410633"/>
              <a:gd name="connsiteX15" fmla="*/ 338667 w 469900"/>
              <a:gd name="connsiteY15" fmla="*/ 211667 h 410633"/>
              <a:gd name="connsiteX16" fmla="*/ 364067 w 469900"/>
              <a:gd name="connsiteY16" fmla="*/ 169333 h 410633"/>
              <a:gd name="connsiteX17" fmla="*/ 389467 w 469900"/>
              <a:gd name="connsiteY17" fmla="*/ 101600 h 410633"/>
              <a:gd name="connsiteX18" fmla="*/ 389467 w 469900"/>
              <a:gd name="connsiteY18" fmla="*/ 46567 h 410633"/>
              <a:gd name="connsiteX19" fmla="*/ 296333 w 469900"/>
              <a:gd name="connsiteY19" fmla="*/ 21167 h 410633"/>
              <a:gd name="connsiteX20" fmla="*/ 249767 w 469900"/>
              <a:gd name="connsiteY20" fmla="*/ 0 h 410633"/>
              <a:gd name="connsiteX21" fmla="*/ 165100 w 469900"/>
              <a:gd name="connsiteY21" fmla="*/ 29633 h 41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900" h="410633">
                <a:moveTo>
                  <a:pt x="165100" y="29633"/>
                </a:moveTo>
                <a:lnTo>
                  <a:pt x="80433" y="131233"/>
                </a:lnTo>
                <a:lnTo>
                  <a:pt x="0" y="228600"/>
                </a:lnTo>
                <a:lnTo>
                  <a:pt x="127000" y="304800"/>
                </a:lnTo>
                <a:lnTo>
                  <a:pt x="190500" y="330200"/>
                </a:lnTo>
                <a:lnTo>
                  <a:pt x="232833" y="410633"/>
                </a:lnTo>
                <a:lnTo>
                  <a:pt x="313267" y="410633"/>
                </a:lnTo>
                <a:cubicBezTo>
                  <a:pt x="325967" y="407811"/>
                  <a:pt x="338610" y="404718"/>
                  <a:pt x="351367" y="402167"/>
                </a:cubicBezTo>
                <a:cubicBezTo>
                  <a:pt x="359784" y="400484"/>
                  <a:pt x="368878" y="401314"/>
                  <a:pt x="376767" y="397933"/>
                </a:cubicBezTo>
                <a:cubicBezTo>
                  <a:pt x="379667" y="396690"/>
                  <a:pt x="379589" y="392289"/>
                  <a:pt x="381000" y="389467"/>
                </a:cubicBezTo>
                <a:lnTo>
                  <a:pt x="397933" y="389467"/>
                </a:lnTo>
                <a:lnTo>
                  <a:pt x="469900" y="368300"/>
                </a:lnTo>
                <a:lnTo>
                  <a:pt x="469900" y="334433"/>
                </a:lnTo>
                <a:lnTo>
                  <a:pt x="461433" y="296333"/>
                </a:lnTo>
                <a:lnTo>
                  <a:pt x="410633" y="270933"/>
                </a:lnTo>
                <a:lnTo>
                  <a:pt x="338667" y="211667"/>
                </a:lnTo>
                <a:lnTo>
                  <a:pt x="364067" y="169333"/>
                </a:lnTo>
                <a:lnTo>
                  <a:pt x="389467" y="101600"/>
                </a:lnTo>
                <a:lnTo>
                  <a:pt x="389467" y="46567"/>
                </a:lnTo>
                <a:lnTo>
                  <a:pt x="296333" y="21167"/>
                </a:lnTo>
                <a:lnTo>
                  <a:pt x="249767" y="0"/>
                </a:lnTo>
                <a:lnTo>
                  <a:pt x="165100" y="29633"/>
                </a:lnTo>
                <a:close/>
              </a:path>
            </a:pathLst>
          </a:custGeom>
          <a:noFill/>
          <a:ln>
            <a:solidFill>
              <a:srgbClr val="E311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3" name="任意多边形: 形状 42">
            <a:extLst>
              <a:ext uri="{FF2B5EF4-FFF2-40B4-BE49-F238E27FC236}">
                <a16:creationId xmlns:a16="http://schemas.microsoft.com/office/drawing/2014/main" id="{A023688F-89F5-4E0F-ACDD-C2BC361E4352}"/>
              </a:ext>
            </a:extLst>
          </p:cNvPr>
          <p:cNvSpPr/>
          <p:nvPr/>
        </p:nvSpPr>
        <p:spPr>
          <a:xfrm>
            <a:off x="9012099" y="1151405"/>
            <a:ext cx="469900" cy="410633"/>
          </a:xfrm>
          <a:custGeom>
            <a:avLst/>
            <a:gdLst>
              <a:gd name="connsiteX0" fmla="*/ 165100 w 469900"/>
              <a:gd name="connsiteY0" fmla="*/ 29633 h 410633"/>
              <a:gd name="connsiteX1" fmla="*/ 80433 w 469900"/>
              <a:gd name="connsiteY1" fmla="*/ 131233 h 410633"/>
              <a:gd name="connsiteX2" fmla="*/ 0 w 469900"/>
              <a:gd name="connsiteY2" fmla="*/ 228600 h 410633"/>
              <a:gd name="connsiteX3" fmla="*/ 127000 w 469900"/>
              <a:gd name="connsiteY3" fmla="*/ 304800 h 410633"/>
              <a:gd name="connsiteX4" fmla="*/ 190500 w 469900"/>
              <a:gd name="connsiteY4" fmla="*/ 330200 h 410633"/>
              <a:gd name="connsiteX5" fmla="*/ 232833 w 469900"/>
              <a:gd name="connsiteY5" fmla="*/ 410633 h 410633"/>
              <a:gd name="connsiteX6" fmla="*/ 313267 w 469900"/>
              <a:gd name="connsiteY6" fmla="*/ 410633 h 410633"/>
              <a:gd name="connsiteX7" fmla="*/ 351367 w 469900"/>
              <a:gd name="connsiteY7" fmla="*/ 402167 h 410633"/>
              <a:gd name="connsiteX8" fmla="*/ 376767 w 469900"/>
              <a:gd name="connsiteY8" fmla="*/ 397933 h 410633"/>
              <a:gd name="connsiteX9" fmla="*/ 381000 w 469900"/>
              <a:gd name="connsiteY9" fmla="*/ 389467 h 410633"/>
              <a:gd name="connsiteX10" fmla="*/ 397933 w 469900"/>
              <a:gd name="connsiteY10" fmla="*/ 389467 h 410633"/>
              <a:gd name="connsiteX11" fmla="*/ 469900 w 469900"/>
              <a:gd name="connsiteY11" fmla="*/ 368300 h 410633"/>
              <a:gd name="connsiteX12" fmla="*/ 469900 w 469900"/>
              <a:gd name="connsiteY12" fmla="*/ 334433 h 410633"/>
              <a:gd name="connsiteX13" fmla="*/ 461433 w 469900"/>
              <a:gd name="connsiteY13" fmla="*/ 296333 h 410633"/>
              <a:gd name="connsiteX14" fmla="*/ 410633 w 469900"/>
              <a:gd name="connsiteY14" fmla="*/ 270933 h 410633"/>
              <a:gd name="connsiteX15" fmla="*/ 338667 w 469900"/>
              <a:gd name="connsiteY15" fmla="*/ 211667 h 410633"/>
              <a:gd name="connsiteX16" fmla="*/ 364067 w 469900"/>
              <a:gd name="connsiteY16" fmla="*/ 169333 h 410633"/>
              <a:gd name="connsiteX17" fmla="*/ 389467 w 469900"/>
              <a:gd name="connsiteY17" fmla="*/ 101600 h 410633"/>
              <a:gd name="connsiteX18" fmla="*/ 389467 w 469900"/>
              <a:gd name="connsiteY18" fmla="*/ 46567 h 410633"/>
              <a:gd name="connsiteX19" fmla="*/ 296333 w 469900"/>
              <a:gd name="connsiteY19" fmla="*/ 21167 h 410633"/>
              <a:gd name="connsiteX20" fmla="*/ 249767 w 469900"/>
              <a:gd name="connsiteY20" fmla="*/ 0 h 410633"/>
              <a:gd name="connsiteX21" fmla="*/ 165100 w 469900"/>
              <a:gd name="connsiteY21" fmla="*/ 29633 h 41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900" h="410633">
                <a:moveTo>
                  <a:pt x="165100" y="29633"/>
                </a:moveTo>
                <a:lnTo>
                  <a:pt x="80433" y="131233"/>
                </a:lnTo>
                <a:lnTo>
                  <a:pt x="0" y="228600"/>
                </a:lnTo>
                <a:lnTo>
                  <a:pt x="127000" y="304800"/>
                </a:lnTo>
                <a:lnTo>
                  <a:pt x="190500" y="330200"/>
                </a:lnTo>
                <a:lnTo>
                  <a:pt x="232833" y="410633"/>
                </a:lnTo>
                <a:lnTo>
                  <a:pt x="313267" y="410633"/>
                </a:lnTo>
                <a:cubicBezTo>
                  <a:pt x="325967" y="407811"/>
                  <a:pt x="338610" y="404718"/>
                  <a:pt x="351367" y="402167"/>
                </a:cubicBezTo>
                <a:cubicBezTo>
                  <a:pt x="359784" y="400484"/>
                  <a:pt x="368878" y="401314"/>
                  <a:pt x="376767" y="397933"/>
                </a:cubicBezTo>
                <a:cubicBezTo>
                  <a:pt x="379667" y="396690"/>
                  <a:pt x="379589" y="392289"/>
                  <a:pt x="381000" y="389467"/>
                </a:cubicBezTo>
                <a:lnTo>
                  <a:pt x="397933" y="389467"/>
                </a:lnTo>
                <a:lnTo>
                  <a:pt x="469900" y="368300"/>
                </a:lnTo>
                <a:lnTo>
                  <a:pt x="469900" y="334433"/>
                </a:lnTo>
                <a:lnTo>
                  <a:pt x="461433" y="296333"/>
                </a:lnTo>
                <a:lnTo>
                  <a:pt x="410633" y="270933"/>
                </a:lnTo>
                <a:lnTo>
                  <a:pt x="338667" y="211667"/>
                </a:lnTo>
                <a:lnTo>
                  <a:pt x="364067" y="169333"/>
                </a:lnTo>
                <a:lnTo>
                  <a:pt x="389467" y="101600"/>
                </a:lnTo>
                <a:lnTo>
                  <a:pt x="389467" y="46567"/>
                </a:lnTo>
                <a:lnTo>
                  <a:pt x="296333" y="21167"/>
                </a:lnTo>
                <a:lnTo>
                  <a:pt x="249767" y="0"/>
                </a:lnTo>
                <a:lnTo>
                  <a:pt x="165100" y="29633"/>
                </a:lnTo>
                <a:close/>
              </a:path>
            </a:pathLst>
          </a:custGeom>
          <a:noFill/>
          <a:ln>
            <a:solidFill>
              <a:srgbClr val="E311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4" name="任意多边形: 形状 43">
            <a:extLst>
              <a:ext uri="{FF2B5EF4-FFF2-40B4-BE49-F238E27FC236}">
                <a16:creationId xmlns:a16="http://schemas.microsoft.com/office/drawing/2014/main" id="{D72B6140-3DDE-4A36-BB14-05857CBE8252}"/>
              </a:ext>
            </a:extLst>
          </p:cNvPr>
          <p:cNvSpPr/>
          <p:nvPr/>
        </p:nvSpPr>
        <p:spPr>
          <a:xfrm>
            <a:off x="9012099" y="3877226"/>
            <a:ext cx="469900" cy="410633"/>
          </a:xfrm>
          <a:custGeom>
            <a:avLst/>
            <a:gdLst>
              <a:gd name="connsiteX0" fmla="*/ 165100 w 469900"/>
              <a:gd name="connsiteY0" fmla="*/ 29633 h 410633"/>
              <a:gd name="connsiteX1" fmla="*/ 80433 w 469900"/>
              <a:gd name="connsiteY1" fmla="*/ 131233 h 410633"/>
              <a:gd name="connsiteX2" fmla="*/ 0 w 469900"/>
              <a:gd name="connsiteY2" fmla="*/ 228600 h 410633"/>
              <a:gd name="connsiteX3" fmla="*/ 127000 w 469900"/>
              <a:gd name="connsiteY3" fmla="*/ 304800 h 410633"/>
              <a:gd name="connsiteX4" fmla="*/ 190500 w 469900"/>
              <a:gd name="connsiteY4" fmla="*/ 330200 h 410633"/>
              <a:gd name="connsiteX5" fmla="*/ 232833 w 469900"/>
              <a:gd name="connsiteY5" fmla="*/ 410633 h 410633"/>
              <a:gd name="connsiteX6" fmla="*/ 313267 w 469900"/>
              <a:gd name="connsiteY6" fmla="*/ 410633 h 410633"/>
              <a:gd name="connsiteX7" fmla="*/ 351367 w 469900"/>
              <a:gd name="connsiteY7" fmla="*/ 402167 h 410633"/>
              <a:gd name="connsiteX8" fmla="*/ 376767 w 469900"/>
              <a:gd name="connsiteY8" fmla="*/ 397933 h 410633"/>
              <a:gd name="connsiteX9" fmla="*/ 381000 w 469900"/>
              <a:gd name="connsiteY9" fmla="*/ 389467 h 410633"/>
              <a:gd name="connsiteX10" fmla="*/ 397933 w 469900"/>
              <a:gd name="connsiteY10" fmla="*/ 389467 h 410633"/>
              <a:gd name="connsiteX11" fmla="*/ 469900 w 469900"/>
              <a:gd name="connsiteY11" fmla="*/ 368300 h 410633"/>
              <a:gd name="connsiteX12" fmla="*/ 469900 w 469900"/>
              <a:gd name="connsiteY12" fmla="*/ 334433 h 410633"/>
              <a:gd name="connsiteX13" fmla="*/ 461433 w 469900"/>
              <a:gd name="connsiteY13" fmla="*/ 296333 h 410633"/>
              <a:gd name="connsiteX14" fmla="*/ 410633 w 469900"/>
              <a:gd name="connsiteY14" fmla="*/ 270933 h 410633"/>
              <a:gd name="connsiteX15" fmla="*/ 338667 w 469900"/>
              <a:gd name="connsiteY15" fmla="*/ 211667 h 410633"/>
              <a:gd name="connsiteX16" fmla="*/ 364067 w 469900"/>
              <a:gd name="connsiteY16" fmla="*/ 169333 h 410633"/>
              <a:gd name="connsiteX17" fmla="*/ 389467 w 469900"/>
              <a:gd name="connsiteY17" fmla="*/ 101600 h 410633"/>
              <a:gd name="connsiteX18" fmla="*/ 389467 w 469900"/>
              <a:gd name="connsiteY18" fmla="*/ 46567 h 410633"/>
              <a:gd name="connsiteX19" fmla="*/ 296333 w 469900"/>
              <a:gd name="connsiteY19" fmla="*/ 21167 h 410633"/>
              <a:gd name="connsiteX20" fmla="*/ 249767 w 469900"/>
              <a:gd name="connsiteY20" fmla="*/ 0 h 410633"/>
              <a:gd name="connsiteX21" fmla="*/ 165100 w 469900"/>
              <a:gd name="connsiteY21" fmla="*/ 29633 h 41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900" h="410633">
                <a:moveTo>
                  <a:pt x="165100" y="29633"/>
                </a:moveTo>
                <a:lnTo>
                  <a:pt x="80433" y="131233"/>
                </a:lnTo>
                <a:lnTo>
                  <a:pt x="0" y="228600"/>
                </a:lnTo>
                <a:lnTo>
                  <a:pt x="127000" y="304800"/>
                </a:lnTo>
                <a:lnTo>
                  <a:pt x="190500" y="330200"/>
                </a:lnTo>
                <a:lnTo>
                  <a:pt x="232833" y="410633"/>
                </a:lnTo>
                <a:lnTo>
                  <a:pt x="313267" y="410633"/>
                </a:lnTo>
                <a:cubicBezTo>
                  <a:pt x="325967" y="407811"/>
                  <a:pt x="338610" y="404718"/>
                  <a:pt x="351367" y="402167"/>
                </a:cubicBezTo>
                <a:cubicBezTo>
                  <a:pt x="359784" y="400484"/>
                  <a:pt x="368878" y="401314"/>
                  <a:pt x="376767" y="397933"/>
                </a:cubicBezTo>
                <a:cubicBezTo>
                  <a:pt x="379667" y="396690"/>
                  <a:pt x="379589" y="392289"/>
                  <a:pt x="381000" y="389467"/>
                </a:cubicBezTo>
                <a:lnTo>
                  <a:pt x="397933" y="389467"/>
                </a:lnTo>
                <a:lnTo>
                  <a:pt x="469900" y="368300"/>
                </a:lnTo>
                <a:lnTo>
                  <a:pt x="469900" y="334433"/>
                </a:lnTo>
                <a:lnTo>
                  <a:pt x="461433" y="296333"/>
                </a:lnTo>
                <a:lnTo>
                  <a:pt x="410633" y="270933"/>
                </a:lnTo>
                <a:lnTo>
                  <a:pt x="338667" y="211667"/>
                </a:lnTo>
                <a:lnTo>
                  <a:pt x="364067" y="169333"/>
                </a:lnTo>
                <a:lnTo>
                  <a:pt x="389467" y="101600"/>
                </a:lnTo>
                <a:lnTo>
                  <a:pt x="389467" y="46567"/>
                </a:lnTo>
                <a:lnTo>
                  <a:pt x="296333" y="21167"/>
                </a:lnTo>
                <a:lnTo>
                  <a:pt x="249767" y="0"/>
                </a:lnTo>
                <a:lnTo>
                  <a:pt x="165100" y="29633"/>
                </a:lnTo>
                <a:close/>
              </a:path>
            </a:pathLst>
          </a:custGeom>
          <a:noFill/>
          <a:ln>
            <a:solidFill>
              <a:srgbClr val="E311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5" name="任意多边形: 形状 44">
            <a:extLst>
              <a:ext uri="{FF2B5EF4-FFF2-40B4-BE49-F238E27FC236}">
                <a16:creationId xmlns:a16="http://schemas.microsoft.com/office/drawing/2014/main" id="{5C05D74E-39D8-4FE5-8AC2-4CF30F5F798C}"/>
              </a:ext>
            </a:extLst>
          </p:cNvPr>
          <p:cNvSpPr/>
          <p:nvPr/>
        </p:nvSpPr>
        <p:spPr>
          <a:xfrm>
            <a:off x="6192700" y="3910552"/>
            <a:ext cx="469900" cy="410633"/>
          </a:xfrm>
          <a:custGeom>
            <a:avLst/>
            <a:gdLst>
              <a:gd name="connsiteX0" fmla="*/ 165100 w 469900"/>
              <a:gd name="connsiteY0" fmla="*/ 29633 h 410633"/>
              <a:gd name="connsiteX1" fmla="*/ 80433 w 469900"/>
              <a:gd name="connsiteY1" fmla="*/ 131233 h 410633"/>
              <a:gd name="connsiteX2" fmla="*/ 0 w 469900"/>
              <a:gd name="connsiteY2" fmla="*/ 228600 h 410633"/>
              <a:gd name="connsiteX3" fmla="*/ 127000 w 469900"/>
              <a:gd name="connsiteY3" fmla="*/ 304800 h 410633"/>
              <a:gd name="connsiteX4" fmla="*/ 190500 w 469900"/>
              <a:gd name="connsiteY4" fmla="*/ 330200 h 410633"/>
              <a:gd name="connsiteX5" fmla="*/ 232833 w 469900"/>
              <a:gd name="connsiteY5" fmla="*/ 410633 h 410633"/>
              <a:gd name="connsiteX6" fmla="*/ 313267 w 469900"/>
              <a:gd name="connsiteY6" fmla="*/ 410633 h 410633"/>
              <a:gd name="connsiteX7" fmla="*/ 351367 w 469900"/>
              <a:gd name="connsiteY7" fmla="*/ 402167 h 410633"/>
              <a:gd name="connsiteX8" fmla="*/ 376767 w 469900"/>
              <a:gd name="connsiteY8" fmla="*/ 397933 h 410633"/>
              <a:gd name="connsiteX9" fmla="*/ 381000 w 469900"/>
              <a:gd name="connsiteY9" fmla="*/ 389467 h 410633"/>
              <a:gd name="connsiteX10" fmla="*/ 397933 w 469900"/>
              <a:gd name="connsiteY10" fmla="*/ 389467 h 410633"/>
              <a:gd name="connsiteX11" fmla="*/ 469900 w 469900"/>
              <a:gd name="connsiteY11" fmla="*/ 368300 h 410633"/>
              <a:gd name="connsiteX12" fmla="*/ 469900 w 469900"/>
              <a:gd name="connsiteY12" fmla="*/ 334433 h 410633"/>
              <a:gd name="connsiteX13" fmla="*/ 461433 w 469900"/>
              <a:gd name="connsiteY13" fmla="*/ 296333 h 410633"/>
              <a:gd name="connsiteX14" fmla="*/ 410633 w 469900"/>
              <a:gd name="connsiteY14" fmla="*/ 270933 h 410633"/>
              <a:gd name="connsiteX15" fmla="*/ 338667 w 469900"/>
              <a:gd name="connsiteY15" fmla="*/ 211667 h 410633"/>
              <a:gd name="connsiteX16" fmla="*/ 364067 w 469900"/>
              <a:gd name="connsiteY16" fmla="*/ 169333 h 410633"/>
              <a:gd name="connsiteX17" fmla="*/ 389467 w 469900"/>
              <a:gd name="connsiteY17" fmla="*/ 101600 h 410633"/>
              <a:gd name="connsiteX18" fmla="*/ 389467 w 469900"/>
              <a:gd name="connsiteY18" fmla="*/ 46567 h 410633"/>
              <a:gd name="connsiteX19" fmla="*/ 296333 w 469900"/>
              <a:gd name="connsiteY19" fmla="*/ 21167 h 410633"/>
              <a:gd name="connsiteX20" fmla="*/ 249767 w 469900"/>
              <a:gd name="connsiteY20" fmla="*/ 0 h 410633"/>
              <a:gd name="connsiteX21" fmla="*/ 165100 w 469900"/>
              <a:gd name="connsiteY21" fmla="*/ 29633 h 41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900" h="410633">
                <a:moveTo>
                  <a:pt x="165100" y="29633"/>
                </a:moveTo>
                <a:lnTo>
                  <a:pt x="80433" y="131233"/>
                </a:lnTo>
                <a:lnTo>
                  <a:pt x="0" y="228600"/>
                </a:lnTo>
                <a:lnTo>
                  <a:pt x="127000" y="304800"/>
                </a:lnTo>
                <a:lnTo>
                  <a:pt x="190500" y="330200"/>
                </a:lnTo>
                <a:lnTo>
                  <a:pt x="232833" y="410633"/>
                </a:lnTo>
                <a:lnTo>
                  <a:pt x="313267" y="410633"/>
                </a:lnTo>
                <a:cubicBezTo>
                  <a:pt x="325967" y="407811"/>
                  <a:pt x="338610" y="404718"/>
                  <a:pt x="351367" y="402167"/>
                </a:cubicBezTo>
                <a:cubicBezTo>
                  <a:pt x="359784" y="400484"/>
                  <a:pt x="368878" y="401314"/>
                  <a:pt x="376767" y="397933"/>
                </a:cubicBezTo>
                <a:cubicBezTo>
                  <a:pt x="379667" y="396690"/>
                  <a:pt x="379589" y="392289"/>
                  <a:pt x="381000" y="389467"/>
                </a:cubicBezTo>
                <a:lnTo>
                  <a:pt x="397933" y="389467"/>
                </a:lnTo>
                <a:lnTo>
                  <a:pt x="469900" y="368300"/>
                </a:lnTo>
                <a:lnTo>
                  <a:pt x="469900" y="334433"/>
                </a:lnTo>
                <a:lnTo>
                  <a:pt x="461433" y="296333"/>
                </a:lnTo>
                <a:lnTo>
                  <a:pt x="410633" y="270933"/>
                </a:lnTo>
                <a:lnTo>
                  <a:pt x="338667" y="211667"/>
                </a:lnTo>
                <a:lnTo>
                  <a:pt x="364067" y="169333"/>
                </a:lnTo>
                <a:lnTo>
                  <a:pt x="389467" y="101600"/>
                </a:lnTo>
                <a:lnTo>
                  <a:pt x="389467" y="46567"/>
                </a:lnTo>
                <a:lnTo>
                  <a:pt x="296333" y="21167"/>
                </a:lnTo>
                <a:lnTo>
                  <a:pt x="249767" y="0"/>
                </a:lnTo>
                <a:lnTo>
                  <a:pt x="165100" y="29633"/>
                </a:lnTo>
                <a:close/>
              </a:path>
            </a:pathLst>
          </a:custGeom>
          <a:noFill/>
          <a:ln>
            <a:solidFill>
              <a:srgbClr val="E311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6" name="文本框 45">
            <a:extLst>
              <a:ext uri="{FF2B5EF4-FFF2-40B4-BE49-F238E27FC236}">
                <a16:creationId xmlns:a16="http://schemas.microsoft.com/office/drawing/2014/main" id="{2DC9B986-11B3-424D-B02C-A7CC281F1ECB}"/>
              </a:ext>
            </a:extLst>
          </p:cNvPr>
          <p:cNvSpPr txBox="1"/>
          <p:nvPr/>
        </p:nvSpPr>
        <p:spPr>
          <a:xfrm>
            <a:off x="5405282" y="2730642"/>
            <a:ext cx="1045029"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 cell</a:t>
            </a:r>
            <a:endParaRPr lang="zh-CN" altLang="en-US" dirty="0">
              <a:solidFill>
                <a:prstClr val="black"/>
              </a:solidFill>
              <a:latin typeface="Calibri" panose="020F0502020204030204"/>
              <a:ea typeface="等线" panose="02010600030101010101" pitchFamily="2" charset="-122"/>
            </a:endParaRPr>
          </a:p>
        </p:txBody>
      </p:sp>
      <p:sp>
        <p:nvSpPr>
          <p:cNvPr id="7" name="任意多边形: 形状 6">
            <a:extLst>
              <a:ext uri="{FF2B5EF4-FFF2-40B4-BE49-F238E27FC236}">
                <a16:creationId xmlns:a16="http://schemas.microsoft.com/office/drawing/2014/main" id="{79BB7832-B17C-4571-92F3-0C0E2C642896}"/>
              </a:ext>
            </a:extLst>
          </p:cNvPr>
          <p:cNvSpPr/>
          <p:nvPr/>
        </p:nvSpPr>
        <p:spPr>
          <a:xfrm>
            <a:off x="6172200" y="1528234"/>
            <a:ext cx="304800" cy="402167"/>
          </a:xfrm>
          <a:custGeom>
            <a:avLst/>
            <a:gdLst>
              <a:gd name="connsiteX0" fmla="*/ 59267 w 304800"/>
              <a:gd name="connsiteY0" fmla="*/ 46567 h 402167"/>
              <a:gd name="connsiteX1" fmla="*/ 12700 w 304800"/>
              <a:gd name="connsiteY1" fmla="*/ 135467 h 402167"/>
              <a:gd name="connsiteX2" fmla="*/ 0 w 304800"/>
              <a:gd name="connsiteY2" fmla="*/ 237067 h 402167"/>
              <a:gd name="connsiteX3" fmla="*/ 55033 w 304800"/>
              <a:gd name="connsiteY3" fmla="*/ 385234 h 402167"/>
              <a:gd name="connsiteX4" fmla="*/ 160867 w 304800"/>
              <a:gd name="connsiteY4" fmla="*/ 402167 h 402167"/>
              <a:gd name="connsiteX5" fmla="*/ 254000 w 304800"/>
              <a:gd name="connsiteY5" fmla="*/ 287867 h 402167"/>
              <a:gd name="connsiteX6" fmla="*/ 304800 w 304800"/>
              <a:gd name="connsiteY6" fmla="*/ 156634 h 402167"/>
              <a:gd name="connsiteX7" fmla="*/ 266700 w 304800"/>
              <a:gd name="connsiteY7" fmla="*/ 63500 h 402167"/>
              <a:gd name="connsiteX8" fmla="*/ 143933 w 304800"/>
              <a:gd name="connsiteY8" fmla="*/ 0 h 402167"/>
              <a:gd name="connsiteX9" fmla="*/ 59267 w 304800"/>
              <a:gd name="connsiteY9" fmla="*/ 46567 h 4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402167">
                <a:moveTo>
                  <a:pt x="59267" y="46567"/>
                </a:moveTo>
                <a:lnTo>
                  <a:pt x="12700" y="135467"/>
                </a:lnTo>
                <a:lnTo>
                  <a:pt x="0" y="237067"/>
                </a:lnTo>
                <a:lnTo>
                  <a:pt x="55033" y="385234"/>
                </a:lnTo>
                <a:lnTo>
                  <a:pt x="160867" y="402167"/>
                </a:lnTo>
                <a:lnTo>
                  <a:pt x="254000" y="287867"/>
                </a:lnTo>
                <a:lnTo>
                  <a:pt x="304800" y="156634"/>
                </a:lnTo>
                <a:lnTo>
                  <a:pt x="266700" y="63500"/>
                </a:lnTo>
                <a:lnTo>
                  <a:pt x="143933" y="0"/>
                </a:lnTo>
                <a:lnTo>
                  <a:pt x="59267" y="46567"/>
                </a:lnTo>
                <a:close/>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9" name="任意多边形: 形状 48">
            <a:extLst>
              <a:ext uri="{FF2B5EF4-FFF2-40B4-BE49-F238E27FC236}">
                <a16:creationId xmlns:a16="http://schemas.microsoft.com/office/drawing/2014/main" id="{CFA7FCCF-459E-4897-8E3D-E0EBD87886CE}"/>
              </a:ext>
            </a:extLst>
          </p:cNvPr>
          <p:cNvSpPr/>
          <p:nvPr/>
        </p:nvSpPr>
        <p:spPr>
          <a:xfrm>
            <a:off x="8999702" y="1499124"/>
            <a:ext cx="304800" cy="402167"/>
          </a:xfrm>
          <a:custGeom>
            <a:avLst/>
            <a:gdLst>
              <a:gd name="connsiteX0" fmla="*/ 59267 w 304800"/>
              <a:gd name="connsiteY0" fmla="*/ 46567 h 402167"/>
              <a:gd name="connsiteX1" fmla="*/ 12700 w 304800"/>
              <a:gd name="connsiteY1" fmla="*/ 135467 h 402167"/>
              <a:gd name="connsiteX2" fmla="*/ 0 w 304800"/>
              <a:gd name="connsiteY2" fmla="*/ 237067 h 402167"/>
              <a:gd name="connsiteX3" fmla="*/ 55033 w 304800"/>
              <a:gd name="connsiteY3" fmla="*/ 385234 h 402167"/>
              <a:gd name="connsiteX4" fmla="*/ 160867 w 304800"/>
              <a:gd name="connsiteY4" fmla="*/ 402167 h 402167"/>
              <a:gd name="connsiteX5" fmla="*/ 254000 w 304800"/>
              <a:gd name="connsiteY5" fmla="*/ 287867 h 402167"/>
              <a:gd name="connsiteX6" fmla="*/ 304800 w 304800"/>
              <a:gd name="connsiteY6" fmla="*/ 156634 h 402167"/>
              <a:gd name="connsiteX7" fmla="*/ 266700 w 304800"/>
              <a:gd name="connsiteY7" fmla="*/ 63500 h 402167"/>
              <a:gd name="connsiteX8" fmla="*/ 143933 w 304800"/>
              <a:gd name="connsiteY8" fmla="*/ 0 h 402167"/>
              <a:gd name="connsiteX9" fmla="*/ 59267 w 304800"/>
              <a:gd name="connsiteY9" fmla="*/ 46567 h 4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402167">
                <a:moveTo>
                  <a:pt x="59267" y="46567"/>
                </a:moveTo>
                <a:lnTo>
                  <a:pt x="12700" y="135467"/>
                </a:lnTo>
                <a:lnTo>
                  <a:pt x="0" y="237067"/>
                </a:lnTo>
                <a:lnTo>
                  <a:pt x="55033" y="385234"/>
                </a:lnTo>
                <a:lnTo>
                  <a:pt x="160867" y="402167"/>
                </a:lnTo>
                <a:lnTo>
                  <a:pt x="254000" y="287867"/>
                </a:lnTo>
                <a:lnTo>
                  <a:pt x="304800" y="156634"/>
                </a:lnTo>
                <a:lnTo>
                  <a:pt x="266700" y="63500"/>
                </a:lnTo>
                <a:lnTo>
                  <a:pt x="143933" y="0"/>
                </a:lnTo>
                <a:lnTo>
                  <a:pt x="59267" y="46567"/>
                </a:lnTo>
                <a:close/>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50" name="任意多边形: 形状 49">
            <a:extLst>
              <a:ext uri="{FF2B5EF4-FFF2-40B4-BE49-F238E27FC236}">
                <a16:creationId xmlns:a16="http://schemas.microsoft.com/office/drawing/2014/main" id="{F8CC5C68-8D82-48C8-A0B8-6C63D54912B4}"/>
              </a:ext>
            </a:extLst>
          </p:cNvPr>
          <p:cNvSpPr/>
          <p:nvPr/>
        </p:nvSpPr>
        <p:spPr>
          <a:xfrm>
            <a:off x="6172200" y="4271339"/>
            <a:ext cx="304800" cy="402167"/>
          </a:xfrm>
          <a:custGeom>
            <a:avLst/>
            <a:gdLst>
              <a:gd name="connsiteX0" fmla="*/ 59267 w 304800"/>
              <a:gd name="connsiteY0" fmla="*/ 46567 h 402167"/>
              <a:gd name="connsiteX1" fmla="*/ 12700 w 304800"/>
              <a:gd name="connsiteY1" fmla="*/ 135467 h 402167"/>
              <a:gd name="connsiteX2" fmla="*/ 0 w 304800"/>
              <a:gd name="connsiteY2" fmla="*/ 237067 h 402167"/>
              <a:gd name="connsiteX3" fmla="*/ 55033 w 304800"/>
              <a:gd name="connsiteY3" fmla="*/ 385234 h 402167"/>
              <a:gd name="connsiteX4" fmla="*/ 160867 w 304800"/>
              <a:gd name="connsiteY4" fmla="*/ 402167 h 402167"/>
              <a:gd name="connsiteX5" fmla="*/ 254000 w 304800"/>
              <a:gd name="connsiteY5" fmla="*/ 287867 h 402167"/>
              <a:gd name="connsiteX6" fmla="*/ 304800 w 304800"/>
              <a:gd name="connsiteY6" fmla="*/ 156634 h 402167"/>
              <a:gd name="connsiteX7" fmla="*/ 266700 w 304800"/>
              <a:gd name="connsiteY7" fmla="*/ 63500 h 402167"/>
              <a:gd name="connsiteX8" fmla="*/ 143933 w 304800"/>
              <a:gd name="connsiteY8" fmla="*/ 0 h 402167"/>
              <a:gd name="connsiteX9" fmla="*/ 59267 w 304800"/>
              <a:gd name="connsiteY9" fmla="*/ 46567 h 4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402167">
                <a:moveTo>
                  <a:pt x="59267" y="46567"/>
                </a:moveTo>
                <a:lnTo>
                  <a:pt x="12700" y="135467"/>
                </a:lnTo>
                <a:lnTo>
                  <a:pt x="0" y="237067"/>
                </a:lnTo>
                <a:lnTo>
                  <a:pt x="55033" y="385234"/>
                </a:lnTo>
                <a:lnTo>
                  <a:pt x="160867" y="402167"/>
                </a:lnTo>
                <a:lnTo>
                  <a:pt x="254000" y="287867"/>
                </a:lnTo>
                <a:lnTo>
                  <a:pt x="304800" y="156634"/>
                </a:lnTo>
                <a:lnTo>
                  <a:pt x="266700" y="63500"/>
                </a:lnTo>
                <a:lnTo>
                  <a:pt x="143933" y="0"/>
                </a:lnTo>
                <a:lnTo>
                  <a:pt x="59267" y="46567"/>
                </a:lnTo>
                <a:close/>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53" name="任意多边形: 形状 52">
            <a:extLst>
              <a:ext uri="{FF2B5EF4-FFF2-40B4-BE49-F238E27FC236}">
                <a16:creationId xmlns:a16="http://schemas.microsoft.com/office/drawing/2014/main" id="{B53E5AFE-ED86-40C4-8FCF-3BA0BDBAD39E}"/>
              </a:ext>
            </a:extLst>
          </p:cNvPr>
          <p:cNvSpPr/>
          <p:nvPr/>
        </p:nvSpPr>
        <p:spPr>
          <a:xfrm>
            <a:off x="9012099" y="4213371"/>
            <a:ext cx="304800" cy="402167"/>
          </a:xfrm>
          <a:custGeom>
            <a:avLst/>
            <a:gdLst>
              <a:gd name="connsiteX0" fmla="*/ 59267 w 304800"/>
              <a:gd name="connsiteY0" fmla="*/ 46567 h 402167"/>
              <a:gd name="connsiteX1" fmla="*/ 12700 w 304800"/>
              <a:gd name="connsiteY1" fmla="*/ 135467 h 402167"/>
              <a:gd name="connsiteX2" fmla="*/ 0 w 304800"/>
              <a:gd name="connsiteY2" fmla="*/ 237067 h 402167"/>
              <a:gd name="connsiteX3" fmla="*/ 55033 w 304800"/>
              <a:gd name="connsiteY3" fmla="*/ 385234 h 402167"/>
              <a:gd name="connsiteX4" fmla="*/ 160867 w 304800"/>
              <a:gd name="connsiteY4" fmla="*/ 402167 h 402167"/>
              <a:gd name="connsiteX5" fmla="*/ 254000 w 304800"/>
              <a:gd name="connsiteY5" fmla="*/ 287867 h 402167"/>
              <a:gd name="connsiteX6" fmla="*/ 304800 w 304800"/>
              <a:gd name="connsiteY6" fmla="*/ 156634 h 402167"/>
              <a:gd name="connsiteX7" fmla="*/ 266700 w 304800"/>
              <a:gd name="connsiteY7" fmla="*/ 63500 h 402167"/>
              <a:gd name="connsiteX8" fmla="*/ 143933 w 304800"/>
              <a:gd name="connsiteY8" fmla="*/ 0 h 402167"/>
              <a:gd name="connsiteX9" fmla="*/ 59267 w 304800"/>
              <a:gd name="connsiteY9" fmla="*/ 46567 h 4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402167">
                <a:moveTo>
                  <a:pt x="59267" y="46567"/>
                </a:moveTo>
                <a:lnTo>
                  <a:pt x="12700" y="135467"/>
                </a:lnTo>
                <a:lnTo>
                  <a:pt x="0" y="237067"/>
                </a:lnTo>
                <a:lnTo>
                  <a:pt x="55033" y="385234"/>
                </a:lnTo>
                <a:lnTo>
                  <a:pt x="160867" y="402167"/>
                </a:lnTo>
                <a:lnTo>
                  <a:pt x="254000" y="287867"/>
                </a:lnTo>
                <a:lnTo>
                  <a:pt x="304800" y="156634"/>
                </a:lnTo>
                <a:lnTo>
                  <a:pt x="266700" y="63500"/>
                </a:lnTo>
                <a:lnTo>
                  <a:pt x="143933" y="0"/>
                </a:lnTo>
                <a:lnTo>
                  <a:pt x="59267" y="46567"/>
                </a:lnTo>
                <a:close/>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54" name="文本框 53">
            <a:extLst>
              <a:ext uri="{FF2B5EF4-FFF2-40B4-BE49-F238E27FC236}">
                <a16:creationId xmlns:a16="http://schemas.microsoft.com/office/drawing/2014/main" id="{4742978B-09B9-41E8-B7BD-B51F642BD647}"/>
              </a:ext>
            </a:extLst>
          </p:cNvPr>
          <p:cNvSpPr txBox="1"/>
          <p:nvPr/>
        </p:nvSpPr>
        <p:spPr>
          <a:xfrm>
            <a:off x="5722624" y="1364592"/>
            <a:ext cx="1045029"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TLB</a:t>
            </a:r>
            <a:endParaRPr lang="zh-CN" altLang="en-US"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5531928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1584960" y="1747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panose="02010600030101010101" pitchFamily="2" charset="-122"/>
              </a:rPr>
              <a:t>Transcriptional regulatory network——chromatin accessibility</a:t>
            </a:r>
          </a:p>
        </p:txBody>
      </p:sp>
      <p:grpSp>
        <p:nvGrpSpPr>
          <p:cNvPr id="2" name="组合 1">
            <a:extLst>
              <a:ext uri="{FF2B5EF4-FFF2-40B4-BE49-F238E27FC236}">
                <a16:creationId xmlns:a16="http://schemas.microsoft.com/office/drawing/2014/main" id="{7E68B4EA-2E54-453E-BE6A-E2C45CE16DD5}"/>
              </a:ext>
            </a:extLst>
          </p:cNvPr>
          <p:cNvGrpSpPr/>
          <p:nvPr/>
        </p:nvGrpSpPr>
        <p:grpSpPr>
          <a:xfrm>
            <a:off x="2223324" y="1321372"/>
            <a:ext cx="5810855" cy="2466234"/>
            <a:chOff x="708478" y="651014"/>
            <a:chExt cx="6613979" cy="2807095"/>
          </a:xfrm>
        </p:grpSpPr>
        <p:pic>
          <p:nvPicPr>
            <p:cNvPr id="7" name="图片 6">
              <a:extLst>
                <a:ext uri="{FF2B5EF4-FFF2-40B4-BE49-F238E27FC236}">
                  <a16:creationId xmlns:a16="http://schemas.microsoft.com/office/drawing/2014/main" id="{69752CCD-0E8F-4D7E-8D25-6BE07B3AB8ED}"/>
                </a:ext>
              </a:extLst>
            </p:cNvPr>
            <p:cNvPicPr>
              <a:picLocks noChangeAspect="1"/>
            </p:cNvPicPr>
            <p:nvPr/>
          </p:nvPicPr>
          <p:blipFill>
            <a:blip r:embed="rId3"/>
            <a:stretch>
              <a:fillRect/>
            </a:stretch>
          </p:blipFill>
          <p:spPr>
            <a:xfrm>
              <a:off x="708478" y="651014"/>
              <a:ext cx="6613979" cy="2807095"/>
            </a:xfrm>
            <a:prstGeom prst="rect">
              <a:avLst/>
            </a:prstGeom>
          </p:spPr>
        </p:pic>
        <p:sp>
          <p:nvSpPr>
            <p:cNvPr id="11" name="矩形: 圆角 10">
              <a:extLst>
                <a:ext uri="{FF2B5EF4-FFF2-40B4-BE49-F238E27FC236}">
                  <a16:creationId xmlns:a16="http://schemas.microsoft.com/office/drawing/2014/main" id="{3CB0059C-EF01-42DA-A83D-EFD587403FB8}"/>
                </a:ext>
              </a:extLst>
            </p:cNvPr>
            <p:cNvSpPr/>
            <p:nvPr/>
          </p:nvSpPr>
          <p:spPr>
            <a:xfrm>
              <a:off x="3332480" y="909725"/>
              <a:ext cx="1137920" cy="2457589"/>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19" name="矩形: 圆角 18">
              <a:extLst>
                <a:ext uri="{FF2B5EF4-FFF2-40B4-BE49-F238E27FC236}">
                  <a16:creationId xmlns:a16="http://schemas.microsoft.com/office/drawing/2014/main" id="{81A8CA54-9F3A-4A33-8A5A-6C4D843635F0}"/>
                </a:ext>
              </a:extLst>
            </p:cNvPr>
            <p:cNvSpPr/>
            <p:nvPr/>
          </p:nvSpPr>
          <p:spPr>
            <a:xfrm>
              <a:off x="1461588" y="909725"/>
              <a:ext cx="918755" cy="2457589"/>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grpSp>
      <p:sp>
        <p:nvSpPr>
          <p:cNvPr id="14" name="文本框 13">
            <a:extLst>
              <a:ext uri="{FF2B5EF4-FFF2-40B4-BE49-F238E27FC236}">
                <a16:creationId xmlns:a16="http://schemas.microsoft.com/office/drawing/2014/main" id="{FBAE4596-057C-4D79-8C58-E4128AA6D0B5}"/>
              </a:ext>
            </a:extLst>
          </p:cNvPr>
          <p:cNvSpPr txBox="1"/>
          <p:nvPr/>
        </p:nvSpPr>
        <p:spPr>
          <a:xfrm>
            <a:off x="8066045" y="2078620"/>
            <a:ext cx="2481942"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CD3 gene group </a:t>
            </a:r>
            <a:endParaRPr lang="zh-CN" altLang="en-US" dirty="0">
              <a:solidFill>
                <a:prstClr val="black"/>
              </a:solidFill>
              <a:latin typeface="Calibri" panose="020F0502020204030204"/>
              <a:ea typeface="等线" panose="02010600030101010101" pitchFamily="2" charset="-122"/>
            </a:endParaRPr>
          </a:p>
        </p:txBody>
      </p:sp>
      <p:sp>
        <p:nvSpPr>
          <p:cNvPr id="23" name="文本框 22">
            <a:extLst>
              <a:ext uri="{FF2B5EF4-FFF2-40B4-BE49-F238E27FC236}">
                <a16:creationId xmlns:a16="http://schemas.microsoft.com/office/drawing/2014/main" id="{748C2D54-A967-435A-9BAF-90D21884A790}"/>
              </a:ext>
            </a:extLst>
          </p:cNvPr>
          <p:cNvSpPr txBox="1"/>
          <p:nvPr/>
        </p:nvSpPr>
        <p:spPr>
          <a:xfrm>
            <a:off x="8057851" y="4613013"/>
            <a:ext cx="2481942"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CD79A</a:t>
            </a:r>
            <a:endParaRPr lang="zh-CN" altLang="en-US" dirty="0">
              <a:solidFill>
                <a:prstClr val="black"/>
              </a:solidFill>
              <a:latin typeface="Calibri" panose="020F0502020204030204"/>
              <a:ea typeface="等线" panose="02010600030101010101" pitchFamily="2" charset="-122"/>
            </a:endParaRPr>
          </a:p>
        </p:txBody>
      </p:sp>
      <p:grpSp>
        <p:nvGrpSpPr>
          <p:cNvPr id="3" name="组合 2">
            <a:extLst>
              <a:ext uri="{FF2B5EF4-FFF2-40B4-BE49-F238E27FC236}">
                <a16:creationId xmlns:a16="http://schemas.microsoft.com/office/drawing/2014/main" id="{DCFF3CE8-DA67-4D6C-A127-B4229E4723DF}"/>
              </a:ext>
            </a:extLst>
          </p:cNvPr>
          <p:cNvGrpSpPr/>
          <p:nvPr/>
        </p:nvGrpSpPr>
        <p:grpSpPr>
          <a:xfrm>
            <a:off x="2246995" y="3966884"/>
            <a:ext cx="5810856" cy="2466235"/>
            <a:chOff x="722995" y="3626025"/>
            <a:chExt cx="6613976" cy="2807094"/>
          </a:xfrm>
        </p:grpSpPr>
        <p:pic>
          <p:nvPicPr>
            <p:cNvPr id="17" name="图片 16">
              <a:extLst>
                <a:ext uri="{FF2B5EF4-FFF2-40B4-BE49-F238E27FC236}">
                  <a16:creationId xmlns:a16="http://schemas.microsoft.com/office/drawing/2014/main" id="{09B30AA9-4F76-4601-B22E-11EBE54F8867}"/>
                </a:ext>
              </a:extLst>
            </p:cNvPr>
            <p:cNvPicPr>
              <a:picLocks noChangeAspect="1"/>
            </p:cNvPicPr>
            <p:nvPr/>
          </p:nvPicPr>
          <p:blipFill>
            <a:blip r:embed="rId4"/>
            <a:stretch>
              <a:fillRect/>
            </a:stretch>
          </p:blipFill>
          <p:spPr>
            <a:xfrm>
              <a:off x="722995" y="3626025"/>
              <a:ext cx="6613976" cy="2807094"/>
            </a:xfrm>
            <a:prstGeom prst="rect">
              <a:avLst/>
            </a:prstGeom>
          </p:spPr>
        </p:pic>
        <p:sp>
          <p:nvSpPr>
            <p:cNvPr id="24" name="矩形: 圆角 23">
              <a:extLst>
                <a:ext uri="{FF2B5EF4-FFF2-40B4-BE49-F238E27FC236}">
                  <a16:creationId xmlns:a16="http://schemas.microsoft.com/office/drawing/2014/main" id="{3562FC9B-AEF6-4D87-B668-A163BE408878}"/>
                </a:ext>
              </a:extLst>
            </p:cNvPr>
            <p:cNvSpPr/>
            <p:nvPr/>
          </p:nvSpPr>
          <p:spPr>
            <a:xfrm>
              <a:off x="3434080" y="3875285"/>
              <a:ext cx="1137920" cy="2271515"/>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grpSp>
      <p:sp>
        <p:nvSpPr>
          <p:cNvPr id="10" name="文本框 9">
            <a:extLst>
              <a:ext uri="{FF2B5EF4-FFF2-40B4-BE49-F238E27FC236}">
                <a16:creationId xmlns:a16="http://schemas.microsoft.com/office/drawing/2014/main" id="{72F630CD-19FD-411A-B076-AD5F6A7782CF}"/>
              </a:ext>
            </a:extLst>
          </p:cNvPr>
          <p:cNvSpPr txBox="1"/>
          <p:nvPr/>
        </p:nvSpPr>
        <p:spPr>
          <a:xfrm>
            <a:off x="1871234" y="672762"/>
            <a:ext cx="6640588" cy="400110"/>
          </a:xfrm>
          <a:prstGeom prst="rect">
            <a:avLst/>
          </a:prstGeom>
          <a:noFill/>
        </p:spPr>
        <p:txBody>
          <a:bodyPr wrap="square" rtlCol="0">
            <a:spAutoFit/>
          </a:bodyPr>
          <a:lstStyle/>
          <a:p>
            <a:r>
              <a:rPr lang="en-US" altLang="zh-CN" sz="2000" dirty="0">
                <a:solidFill>
                  <a:prstClr val="black"/>
                </a:solidFill>
                <a:latin typeface="Calibri" panose="020F0502020204030204"/>
                <a:ea typeface="等线" panose="02010600030101010101" pitchFamily="2" charset="-122"/>
              </a:rPr>
              <a:t>Verification the correlation between GeneScore and peak</a:t>
            </a:r>
            <a:endParaRPr lang="zh-CN" altLang="en-US" sz="2000"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59666318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1584960" y="1747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panose="02010600030101010101" pitchFamily="2" charset="-122"/>
              </a:rPr>
              <a:t>Transcriptional regulatory network——SCENIC</a:t>
            </a:r>
          </a:p>
        </p:txBody>
      </p:sp>
      <p:sp>
        <p:nvSpPr>
          <p:cNvPr id="2" name="文本框 1">
            <a:extLst>
              <a:ext uri="{FF2B5EF4-FFF2-40B4-BE49-F238E27FC236}">
                <a16:creationId xmlns:a16="http://schemas.microsoft.com/office/drawing/2014/main" id="{15AC3B09-7C2A-4E88-AEB3-E2756A21A66F}"/>
              </a:ext>
            </a:extLst>
          </p:cNvPr>
          <p:cNvSpPr txBox="1"/>
          <p:nvPr/>
        </p:nvSpPr>
        <p:spPr>
          <a:xfrm>
            <a:off x="2039256" y="760262"/>
            <a:ext cx="7603508" cy="923330"/>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By calculating the </a:t>
            </a:r>
            <a:r>
              <a:rPr lang="en-US" altLang="zh-CN" b="1" dirty="0">
                <a:solidFill>
                  <a:prstClr val="black"/>
                </a:solidFill>
                <a:latin typeface="Calibri" panose="020F0502020204030204"/>
                <a:ea typeface="等线" panose="02010600030101010101" pitchFamily="2" charset="-122"/>
              </a:rPr>
              <a:t>TF activity(not expression)</a:t>
            </a:r>
            <a:r>
              <a:rPr lang="en-US" altLang="zh-CN" dirty="0">
                <a:solidFill>
                  <a:prstClr val="black"/>
                </a:solidFill>
                <a:latin typeface="Calibri" panose="020F0502020204030204"/>
                <a:ea typeface="等线" panose="02010600030101010101" pitchFamily="2" charset="-122"/>
              </a:rPr>
              <a:t>. We find TLB have lower activity in some B cell key TFs such as EBF1 and PAX5,but have higher T cell specific TFs activity,  and TLB_mem1 and TLB_mem2 have differences too. </a:t>
            </a:r>
            <a:endParaRPr lang="zh-CN" altLang="en-US" dirty="0">
              <a:solidFill>
                <a:prstClr val="black"/>
              </a:solidFill>
              <a:latin typeface="Calibri" panose="020F0502020204030204"/>
              <a:ea typeface="等线" panose="02010600030101010101" pitchFamily="2" charset="-122"/>
            </a:endParaRPr>
          </a:p>
        </p:txBody>
      </p:sp>
      <p:pic>
        <p:nvPicPr>
          <p:cNvPr id="11" name="图片 10">
            <a:extLst>
              <a:ext uri="{FF2B5EF4-FFF2-40B4-BE49-F238E27FC236}">
                <a16:creationId xmlns:a16="http://schemas.microsoft.com/office/drawing/2014/main" id="{6270EA12-C757-4A05-A5B9-5C722C7CC4BF}"/>
              </a:ext>
            </a:extLst>
          </p:cNvPr>
          <p:cNvPicPr>
            <a:picLocks noChangeAspect="1"/>
          </p:cNvPicPr>
          <p:nvPr/>
        </p:nvPicPr>
        <p:blipFill>
          <a:blip r:embed="rId3"/>
          <a:stretch>
            <a:fillRect/>
          </a:stretch>
        </p:blipFill>
        <p:spPr>
          <a:xfrm>
            <a:off x="2117380" y="2117846"/>
            <a:ext cx="7727450" cy="3278777"/>
          </a:xfrm>
          <a:prstGeom prst="rect">
            <a:avLst/>
          </a:prstGeom>
        </p:spPr>
      </p:pic>
      <p:sp>
        <p:nvSpPr>
          <p:cNvPr id="3" name="等腰三角形 2">
            <a:extLst>
              <a:ext uri="{FF2B5EF4-FFF2-40B4-BE49-F238E27FC236}">
                <a16:creationId xmlns:a16="http://schemas.microsoft.com/office/drawing/2014/main" id="{71970F2D-C99C-43CB-A6B7-3025C890EFBD}"/>
              </a:ext>
            </a:extLst>
          </p:cNvPr>
          <p:cNvSpPr/>
          <p:nvPr/>
        </p:nvSpPr>
        <p:spPr>
          <a:xfrm>
            <a:off x="2206861" y="5393591"/>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0" name="等腰三角形 29">
            <a:extLst>
              <a:ext uri="{FF2B5EF4-FFF2-40B4-BE49-F238E27FC236}">
                <a16:creationId xmlns:a16="http://schemas.microsoft.com/office/drawing/2014/main" id="{47C6AD33-A20F-45E7-82F3-C81303656850}"/>
              </a:ext>
            </a:extLst>
          </p:cNvPr>
          <p:cNvSpPr/>
          <p:nvPr/>
        </p:nvSpPr>
        <p:spPr>
          <a:xfrm>
            <a:off x="3193545" y="5390560"/>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2" name="等腰三角形 31">
            <a:extLst>
              <a:ext uri="{FF2B5EF4-FFF2-40B4-BE49-F238E27FC236}">
                <a16:creationId xmlns:a16="http://schemas.microsoft.com/office/drawing/2014/main" id="{01A76F9F-4BF8-4230-945B-6A3C678C080E}"/>
              </a:ext>
            </a:extLst>
          </p:cNvPr>
          <p:cNvSpPr/>
          <p:nvPr/>
        </p:nvSpPr>
        <p:spPr>
          <a:xfrm>
            <a:off x="4788599" y="5390560"/>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3" name="等腰三角形 32">
            <a:extLst>
              <a:ext uri="{FF2B5EF4-FFF2-40B4-BE49-F238E27FC236}">
                <a16:creationId xmlns:a16="http://schemas.microsoft.com/office/drawing/2014/main" id="{D0B98FE2-4BD2-443A-B281-74D246794355}"/>
              </a:ext>
            </a:extLst>
          </p:cNvPr>
          <p:cNvSpPr/>
          <p:nvPr/>
        </p:nvSpPr>
        <p:spPr>
          <a:xfrm>
            <a:off x="5187124" y="5393591"/>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5" name="等腰三角形 34">
            <a:extLst>
              <a:ext uri="{FF2B5EF4-FFF2-40B4-BE49-F238E27FC236}">
                <a16:creationId xmlns:a16="http://schemas.microsoft.com/office/drawing/2014/main" id="{FE08EEB4-F6F2-462E-A97C-2090BFA5D252}"/>
              </a:ext>
            </a:extLst>
          </p:cNvPr>
          <p:cNvSpPr/>
          <p:nvPr/>
        </p:nvSpPr>
        <p:spPr>
          <a:xfrm>
            <a:off x="5910005" y="5390560"/>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6" name="等腰三角形 35">
            <a:extLst>
              <a:ext uri="{FF2B5EF4-FFF2-40B4-BE49-F238E27FC236}">
                <a16:creationId xmlns:a16="http://schemas.microsoft.com/office/drawing/2014/main" id="{2C1E9791-570A-4336-BB6E-F25C43277149}"/>
              </a:ext>
            </a:extLst>
          </p:cNvPr>
          <p:cNvSpPr/>
          <p:nvPr/>
        </p:nvSpPr>
        <p:spPr>
          <a:xfrm>
            <a:off x="6207964" y="5390560"/>
            <a:ext cx="71990" cy="21858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7" name="等腰三角形 36">
            <a:extLst>
              <a:ext uri="{FF2B5EF4-FFF2-40B4-BE49-F238E27FC236}">
                <a16:creationId xmlns:a16="http://schemas.microsoft.com/office/drawing/2014/main" id="{0DC69A1E-D995-4A7B-BC1D-4BC34EFA1B38}"/>
              </a:ext>
            </a:extLst>
          </p:cNvPr>
          <p:cNvSpPr/>
          <p:nvPr/>
        </p:nvSpPr>
        <p:spPr>
          <a:xfrm>
            <a:off x="6490907" y="5390560"/>
            <a:ext cx="71990" cy="21858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8" name="等腰三角形 37">
            <a:extLst>
              <a:ext uri="{FF2B5EF4-FFF2-40B4-BE49-F238E27FC236}">
                <a16:creationId xmlns:a16="http://schemas.microsoft.com/office/drawing/2014/main" id="{CE22C1BD-7B03-4745-BD3B-95A62723DD14}"/>
              </a:ext>
            </a:extLst>
          </p:cNvPr>
          <p:cNvSpPr/>
          <p:nvPr/>
        </p:nvSpPr>
        <p:spPr>
          <a:xfrm>
            <a:off x="6632886" y="5390560"/>
            <a:ext cx="71990" cy="21858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39" name="等腰三角形 38">
            <a:extLst>
              <a:ext uri="{FF2B5EF4-FFF2-40B4-BE49-F238E27FC236}">
                <a16:creationId xmlns:a16="http://schemas.microsoft.com/office/drawing/2014/main" id="{C58C525D-1125-4FBA-988C-8F80A217409B}"/>
              </a:ext>
            </a:extLst>
          </p:cNvPr>
          <p:cNvSpPr/>
          <p:nvPr/>
        </p:nvSpPr>
        <p:spPr>
          <a:xfrm>
            <a:off x="8060884" y="5390560"/>
            <a:ext cx="71990" cy="21858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6" name="文本框 5">
            <a:extLst>
              <a:ext uri="{FF2B5EF4-FFF2-40B4-BE49-F238E27FC236}">
                <a16:creationId xmlns:a16="http://schemas.microsoft.com/office/drawing/2014/main" id="{67E9DDC9-F925-4B30-A135-5F6AC9E6C5E9}"/>
              </a:ext>
            </a:extLst>
          </p:cNvPr>
          <p:cNvSpPr txBox="1"/>
          <p:nvPr/>
        </p:nvSpPr>
        <p:spPr>
          <a:xfrm>
            <a:off x="1823745" y="5676987"/>
            <a:ext cx="766233" cy="307777"/>
          </a:xfrm>
          <a:prstGeom prst="rect">
            <a:avLst/>
          </a:prstGeom>
          <a:noFill/>
        </p:spPr>
        <p:txBody>
          <a:bodyPr wrap="square" rtlCol="0">
            <a:spAutoFit/>
          </a:bodyPr>
          <a:lstStyle/>
          <a:p>
            <a:r>
              <a:rPr lang="en-US" altLang="zh-CN" sz="1400" dirty="0">
                <a:solidFill>
                  <a:srgbClr val="E31193"/>
                </a:solidFill>
                <a:latin typeface="Calibri" panose="020F0502020204030204"/>
                <a:ea typeface="等线" panose="02010600030101010101" pitchFamily="2" charset="-122"/>
              </a:rPr>
              <a:t>RUNX3</a:t>
            </a:r>
            <a:endParaRPr lang="zh-CN" altLang="en-US" sz="1400" dirty="0">
              <a:solidFill>
                <a:srgbClr val="E31193"/>
              </a:solidFill>
              <a:latin typeface="Calibri" panose="020F0502020204030204"/>
              <a:ea typeface="等线" panose="02010600030101010101" pitchFamily="2" charset="-122"/>
            </a:endParaRPr>
          </a:p>
        </p:txBody>
      </p:sp>
      <p:sp>
        <p:nvSpPr>
          <p:cNvPr id="19" name="文本框 18">
            <a:extLst>
              <a:ext uri="{FF2B5EF4-FFF2-40B4-BE49-F238E27FC236}">
                <a16:creationId xmlns:a16="http://schemas.microsoft.com/office/drawing/2014/main" id="{5F97669F-6F34-4FEF-ABDF-8071F9A1118C}"/>
              </a:ext>
            </a:extLst>
          </p:cNvPr>
          <p:cNvSpPr txBox="1"/>
          <p:nvPr/>
        </p:nvSpPr>
        <p:spPr>
          <a:xfrm>
            <a:off x="2882419" y="5676987"/>
            <a:ext cx="766233" cy="307777"/>
          </a:xfrm>
          <a:prstGeom prst="rect">
            <a:avLst/>
          </a:prstGeom>
          <a:noFill/>
        </p:spPr>
        <p:txBody>
          <a:bodyPr wrap="square" rtlCol="0">
            <a:spAutoFit/>
          </a:bodyPr>
          <a:lstStyle/>
          <a:p>
            <a:r>
              <a:rPr lang="en-US" altLang="zh-CN" sz="1400" dirty="0">
                <a:solidFill>
                  <a:srgbClr val="E31193"/>
                </a:solidFill>
                <a:latin typeface="Calibri" panose="020F0502020204030204"/>
                <a:ea typeface="等线" panose="02010600030101010101" pitchFamily="2" charset="-122"/>
              </a:rPr>
              <a:t>TBX21</a:t>
            </a:r>
            <a:endParaRPr lang="zh-CN" altLang="en-US" sz="1400" dirty="0">
              <a:solidFill>
                <a:srgbClr val="E31193"/>
              </a:solidFill>
              <a:latin typeface="Calibri" panose="020F0502020204030204"/>
              <a:ea typeface="等线" panose="02010600030101010101" pitchFamily="2" charset="-122"/>
            </a:endParaRPr>
          </a:p>
        </p:txBody>
      </p:sp>
      <p:sp>
        <p:nvSpPr>
          <p:cNvPr id="20" name="文本框 19">
            <a:extLst>
              <a:ext uri="{FF2B5EF4-FFF2-40B4-BE49-F238E27FC236}">
                <a16:creationId xmlns:a16="http://schemas.microsoft.com/office/drawing/2014/main" id="{EC4D41F6-EB0C-4DCE-BCEE-44D2AD679923}"/>
              </a:ext>
            </a:extLst>
          </p:cNvPr>
          <p:cNvSpPr txBox="1"/>
          <p:nvPr/>
        </p:nvSpPr>
        <p:spPr>
          <a:xfrm>
            <a:off x="4329728" y="5676986"/>
            <a:ext cx="766233" cy="307777"/>
          </a:xfrm>
          <a:prstGeom prst="rect">
            <a:avLst/>
          </a:prstGeom>
          <a:noFill/>
        </p:spPr>
        <p:txBody>
          <a:bodyPr wrap="square" rtlCol="0">
            <a:spAutoFit/>
          </a:bodyPr>
          <a:lstStyle/>
          <a:p>
            <a:r>
              <a:rPr lang="en-US" altLang="zh-CN" sz="1400" dirty="0">
                <a:solidFill>
                  <a:srgbClr val="E31193"/>
                </a:solidFill>
                <a:latin typeface="Calibri" panose="020F0502020204030204"/>
                <a:ea typeface="等线" panose="02010600030101010101" pitchFamily="2" charset="-122"/>
              </a:rPr>
              <a:t>RUNX2</a:t>
            </a:r>
            <a:endParaRPr lang="zh-CN" altLang="en-US" sz="1400" dirty="0">
              <a:solidFill>
                <a:srgbClr val="E31193"/>
              </a:solidFill>
              <a:latin typeface="Calibri" panose="020F0502020204030204"/>
              <a:ea typeface="等线" panose="02010600030101010101" pitchFamily="2" charset="-122"/>
            </a:endParaRPr>
          </a:p>
        </p:txBody>
      </p:sp>
      <p:sp>
        <p:nvSpPr>
          <p:cNvPr id="21" name="文本框 20">
            <a:extLst>
              <a:ext uri="{FF2B5EF4-FFF2-40B4-BE49-F238E27FC236}">
                <a16:creationId xmlns:a16="http://schemas.microsoft.com/office/drawing/2014/main" id="{C792FA7C-B4FE-484F-B29C-E7EF047A8B54}"/>
              </a:ext>
            </a:extLst>
          </p:cNvPr>
          <p:cNvSpPr txBox="1"/>
          <p:nvPr/>
        </p:nvSpPr>
        <p:spPr>
          <a:xfrm>
            <a:off x="4902531" y="5681637"/>
            <a:ext cx="766233" cy="307777"/>
          </a:xfrm>
          <a:prstGeom prst="rect">
            <a:avLst/>
          </a:prstGeom>
          <a:noFill/>
        </p:spPr>
        <p:txBody>
          <a:bodyPr wrap="square" rtlCol="0">
            <a:spAutoFit/>
          </a:bodyPr>
          <a:lstStyle/>
          <a:p>
            <a:r>
              <a:rPr lang="en-US" altLang="zh-CN" sz="1400" dirty="0">
                <a:solidFill>
                  <a:srgbClr val="E31193"/>
                </a:solidFill>
                <a:latin typeface="Calibri" panose="020F0502020204030204"/>
                <a:ea typeface="等线" panose="02010600030101010101" pitchFamily="2" charset="-122"/>
              </a:rPr>
              <a:t>GATA3</a:t>
            </a:r>
            <a:endParaRPr lang="zh-CN" altLang="en-US" sz="1400" dirty="0">
              <a:solidFill>
                <a:srgbClr val="E31193"/>
              </a:solidFill>
              <a:latin typeface="Calibri" panose="020F0502020204030204"/>
              <a:ea typeface="等线" panose="02010600030101010101" pitchFamily="2" charset="-122"/>
            </a:endParaRPr>
          </a:p>
        </p:txBody>
      </p:sp>
      <p:sp>
        <p:nvSpPr>
          <p:cNvPr id="22" name="文本框 21">
            <a:extLst>
              <a:ext uri="{FF2B5EF4-FFF2-40B4-BE49-F238E27FC236}">
                <a16:creationId xmlns:a16="http://schemas.microsoft.com/office/drawing/2014/main" id="{209B4BE2-F519-4E17-B510-21B45B9EABC9}"/>
              </a:ext>
            </a:extLst>
          </p:cNvPr>
          <p:cNvSpPr txBox="1"/>
          <p:nvPr/>
        </p:nvSpPr>
        <p:spPr>
          <a:xfrm>
            <a:off x="5472702" y="5673954"/>
            <a:ext cx="766233" cy="307777"/>
          </a:xfrm>
          <a:prstGeom prst="rect">
            <a:avLst/>
          </a:prstGeom>
          <a:noFill/>
        </p:spPr>
        <p:txBody>
          <a:bodyPr wrap="square" rtlCol="0">
            <a:spAutoFit/>
          </a:bodyPr>
          <a:lstStyle/>
          <a:p>
            <a:r>
              <a:rPr lang="en-US" altLang="zh-CN" sz="1400" dirty="0">
                <a:solidFill>
                  <a:srgbClr val="E31193"/>
                </a:solidFill>
                <a:latin typeface="Calibri" panose="020F0502020204030204"/>
                <a:ea typeface="等线" panose="02010600030101010101" pitchFamily="2" charset="-122"/>
              </a:rPr>
              <a:t>STAT5B</a:t>
            </a:r>
            <a:endParaRPr lang="zh-CN" altLang="en-US" sz="1400" dirty="0">
              <a:solidFill>
                <a:srgbClr val="E31193"/>
              </a:solidFill>
              <a:latin typeface="Calibri" panose="020F0502020204030204"/>
              <a:ea typeface="等线" panose="02010600030101010101" pitchFamily="2" charset="-122"/>
            </a:endParaRPr>
          </a:p>
        </p:txBody>
      </p:sp>
      <p:sp>
        <p:nvSpPr>
          <p:cNvPr id="23" name="文本框 22">
            <a:extLst>
              <a:ext uri="{FF2B5EF4-FFF2-40B4-BE49-F238E27FC236}">
                <a16:creationId xmlns:a16="http://schemas.microsoft.com/office/drawing/2014/main" id="{4A2043A2-359E-4BC9-B232-A62CD1198995}"/>
              </a:ext>
            </a:extLst>
          </p:cNvPr>
          <p:cNvSpPr txBox="1"/>
          <p:nvPr/>
        </p:nvSpPr>
        <p:spPr>
          <a:xfrm>
            <a:off x="7669986" y="5673955"/>
            <a:ext cx="766233" cy="307777"/>
          </a:xfrm>
          <a:prstGeom prst="rect">
            <a:avLst/>
          </a:prstGeom>
          <a:noFill/>
        </p:spPr>
        <p:txBody>
          <a:bodyPr wrap="square" rtlCol="0">
            <a:spAutoFit/>
          </a:bodyPr>
          <a:lstStyle/>
          <a:p>
            <a:r>
              <a:rPr lang="en-US" altLang="zh-CN" sz="1400" dirty="0">
                <a:solidFill>
                  <a:srgbClr val="70AD47"/>
                </a:solidFill>
                <a:latin typeface="Calibri" panose="020F0502020204030204"/>
                <a:ea typeface="等线" panose="02010600030101010101" pitchFamily="2" charset="-122"/>
              </a:rPr>
              <a:t>BCL11A</a:t>
            </a:r>
            <a:endParaRPr lang="zh-CN" altLang="en-US" sz="1400" dirty="0">
              <a:solidFill>
                <a:srgbClr val="70AD47"/>
              </a:solidFill>
              <a:latin typeface="Calibri" panose="020F0502020204030204"/>
              <a:ea typeface="等线" panose="02010600030101010101" pitchFamily="2" charset="-122"/>
            </a:endParaRPr>
          </a:p>
        </p:txBody>
      </p:sp>
      <p:sp>
        <p:nvSpPr>
          <p:cNvPr id="24" name="文本框 23">
            <a:extLst>
              <a:ext uri="{FF2B5EF4-FFF2-40B4-BE49-F238E27FC236}">
                <a16:creationId xmlns:a16="http://schemas.microsoft.com/office/drawing/2014/main" id="{D9C0C6B1-AD42-419C-9D93-C6EE6D25F2D8}"/>
              </a:ext>
            </a:extLst>
          </p:cNvPr>
          <p:cNvSpPr txBox="1"/>
          <p:nvPr/>
        </p:nvSpPr>
        <p:spPr>
          <a:xfrm>
            <a:off x="6492567" y="5673954"/>
            <a:ext cx="766233" cy="307777"/>
          </a:xfrm>
          <a:prstGeom prst="rect">
            <a:avLst/>
          </a:prstGeom>
          <a:noFill/>
        </p:spPr>
        <p:txBody>
          <a:bodyPr wrap="square" rtlCol="0">
            <a:spAutoFit/>
          </a:bodyPr>
          <a:lstStyle/>
          <a:p>
            <a:r>
              <a:rPr lang="en-US" altLang="zh-CN" sz="1400" dirty="0">
                <a:solidFill>
                  <a:srgbClr val="70AD47"/>
                </a:solidFill>
                <a:latin typeface="Calibri" panose="020F0502020204030204"/>
                <a:ea typeface="等线" panose="02010600030101010101" pitchFamily="2" charset="-122"/>
              </a:rPr>
              <a:t>EBF1</a:t>
            </a:r>
            <a:endParaRPr lang="zh-CN" altLang="en-US" sz="1400" dirty="0">
              <a:solidFill>
                <a:srgbClr val="70AD47"/>
              </a:solidFill>
              <a:latin typeface="Calibri" panose="020F0502020204030204"/>
              <a:ea typeface="等线" panose="02010600030101010101" pitchFamily="2" charset="-122"/>
            </a:endParaRPr>
          </a:p>
        </p:txBody>
      </p:sp>
      <p:sp>
        <p:nvSpPr>
          <p:cNvPr id="25" name="文本框 24">
            <a:extLst>
              <a:ext uri="{FF2B5EF4-FFF2-40B4-BE49-F238E27FC236}">
                <a16:creationId xmlns:a16="http://schemas.microsoft.com/office/drawing/2014/main" id="{97C9AA0C-2ECF-43CE-A17D-48F83535846C}"/>
              </a:ext>
            </a:extLst>
          </p:cNvPr>
          <p:cNvSpPr txBox="1"/>
          <p:nvPr/>
        </p:nvSpPr>
        <p:spPr>
          <a:xfrm>
            <a:off x="6006189" y="5681637"/>
            <a:ext cx="766233" cy="307777"/>
          </a:xfrm>
          <a:prstGeom prst="rect">
            <a:avLst/>
          </a:prstGeom>
          <a:noFill/>
        </p:spPr>
        <p:txBody>
          <a:bodyPr wrap="square" rtlCol="0">
            <a:spAutoFit/>
          </a:bodyPr>
          <a:lstStyle/>
          <a:p>
            <a:r>
              <a:rPr lang="en-US" altLang="zh-CN" sz="1400" dirty="0">
                <a:solidFill>
                  <a:srgbClr val="70AD47"/>
                </a:solidFill>
                <a:latin typeface="Calibri" panose="020F0502020204030204"/>
                <a:ea typeface="等线" panose="02010600030101010101" pitchFamily="2" charset="-122"/>
              </a:rPr>
              <a:t>PAX5</a:t>
            </a:r>
            <a:endParaRPr lang="zh-CN" altLang="en-US" sz="1400" dirty="0">
              <a:solidFill>
                <a:srgbClr val="70AD47"/>
              </a:solidFill>
              <a:latin typeface="Calibri" panose="020F0502020204030204"/>
              <a:ea typeface="等线" panose="02010600030101010101" pitchFamily="2" charset="-122"/>
            </a:endParaRPr>
          </a:p>
        </p:txBody>
      </p:sp>
      <p:sp>
        <p:nvSpPr>
          <p:cNvPr id="26" name="文本框 25">
            <a:extLst>
              <a:ext uri="{FF2B5EF4-FFF2-40B4-BE49-F238E27FC236}">
                <a16:creationId xmlns:a16="http://schemas.microsoft.com/office/drawing/2014/main" id="{49C9187B-07A7-489D-A929-20E5830ADBA0}"/>
              </a:ext>
            </a:extLst>
          </p:cNvPr>
          <p:cNvSpPr txBox="1"/>
          <p:nvPr/>
        </p:nvSpPr>
        <p:spPr>
          <a:xfrm>
            <a:off x="6096001" y="5997097"/>
            <a:ext cx="1486899" cy="307777"/>
          </a:xfrm>
          <a:prstGeom prst="rect">
            <a:avLst/>
          </a:prstGeom>
          <a:noFill/>
        </p:spPr>
        <p:txBody>
          <a:bodyPr wrap="square" rtlCol="0">
            <a:spAutoFit/>
          </a:bodyPr>
          <a:lstStyle/>
          <a:p>
            <a:r>
              <a:rPr lang="en-US" altLang="zh-CN" sz="1400" dirty="0">
                <a:solidFill>
                  <a:srgbClr val="70AD47"/>
                </a:solidFill>
                <a:latin typeface="Calibri" panose="020F0502020204030204"/>
                <a:ea typeface="等线" panose="02010600030101010101" pitchFamily="2" charset="-122"/>
              </a:rPr>
              <a:t>POU2AF1</a:t>
            </a:r>
            <a:endParaRPr lang="zh-CN" altLang="en-US" sz="1400" dirty="0">
              <a:solidFill>
                <a:srgbClr val="70AD47"/>
              </a:solidFill>
              <a:latin typeface="Calibri" panose="020F0502020204030204"/>
              <a:ea typeface="等线" panose="02010600030101010101" pitchFamily="2" charset="-122"/>
            </a:endParaRPr>
          </a:p>
        </p:txBody>
      </p:sp>
      <p:cxnSp>
        <p:nvCxnSpPr>
          <p:cNvPr id="8" name="直接连接符 7">
            <a:extLst>
              <a:ext uri="{FF2B5EF4-FFF2-40B4-BE49-F238E27FC236}">
                <a16:creationId xmlns:a16="http://schemas.microsoft.com/office/drawing/2014/main" id="{A3CA61B2-86A4-40B5-A7B6-11428D94D4E6}"/>
              </a:ext>
            </a:extLst>
          </p:cNvPr>
          <p:cNvCxnSpPr>
            <a:cxnSpLocks/>
          </p:cNvCxnSpPr>
          <p:nvPr/>
        </p:nvCxnSpPr>
        <p:spPr>
          <a:xfrm>
            <a:off x="6526902" y="5609144"/>
            <a:ext cx="0" cy="38795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83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72A43D-0939-46C9-BC60-21AAEF05DF04}"/>
              </a:ext>
            </a:extLst>
          </p:cNvPr>
          <p:cNvSpPr>
            <a:spLocks noGrp="1"/>
          </p:cNvSpPr>
          <p:nvPr>
            <p:ph type="sldNum" sz="quarter" idx="12"/>
          </p:nvPr>
        </p:nvSpPr>
        <p:spPr/>
        <p:txBody>
          <a:bodyPr/>
          <a:lstStyle/>
          <a:p>
            <a:fld id="{48F63A3B-78C7-47BE-AE5E-E10140E04643}" type="slidenum">
              <a:rPr lang="en-US">
                <a:solidFill>
                  <a:prstClr val="black">
                    <a:tint val="75000"/>
                  </a:prstClr>
                </a:solidFill>
                <a:latin typeface="Calibri Light"/>
                <a:ea typeface="等线"/>
              </a:rPr>
              <a:pPr/>
              <a:t>2</a:t>
            </a:fld>
            <a:endParaRPr lang="en-US" dirty="0">
              <a:solidFill>
                <a:prstClr val="black">
                  <a:tint val="75000"/>
                </a:prstClr>
              </a:solidFill>
              <a:latin typeface="Calibri Light"/>
              <a:ea typeface="等线"/>
            </a:endParaRPr>
          </a:p>
        </p:txBody>
      </p:sp>
      <p:sp>
        <p:nvSpPr>
          <p:cNvPr id="10" name="标题 1">
            <a:extLst>
              <a:ext uri="{FF2B5EF4-FFF2-40B4-BE49-F238E27FC236}">
                <a16:creationId xmlns:a16="http://schemas.microsoft.com/office/drawing/2014/main" id="{21E11EFE-A95F-46A6-A707-7F86A7C730A5}"/>
              </a:ext>
            </a:extLst>
          </p:cNvPr>
          <p:cNvSpPr txBox="1">
            <a:spLocks/>
          </p:cNvSpPr>
          <p:nvPr/>
        </p:nvSpPr>
        <p:spPr>
          <a:xfrm>
            <a:off x="1600200" y="169813"/>
            <a:ext cx="78867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altLang="zh-CN" sz="2400" b="1" dirty="0">
                <a:solidFill>
                  <a:prstClr val="black"/>
                </a:solidFill>
                <a:latin typeface="Calibri" panose="020F0502020204030204"/>
                <a:ea typeface="等线" panose="02010600030101010101" pitchFamily="2" charset="-122"/>
              </a:rPr>
              <a:t>What’s the B Cell?</a:t>
            </a:r>
            <a:endParaRPr lang="zh-CN" altLang="en-US" sz="2400" b="1" dirty="0">
              <a:solidFill>
                <a:prstClr val="black"/>
              </a:solidFill>
              <a:latin typeface="Calibri" panose="020F0502020204030204"/>
              <a:ea typeface="等线 Light" panose="02010600030101010101" pitchFamily="2" charset="-122"/>
            </a:endParaRPr>
          </a:p>
        </p:txBody>
      </p:sp>
      <p:sp>
        <p:nvSpPr>
          <p:cNvPr id="12" name="矩形 11">
            <a:extLst>
              <a:ext uri="{FF2B5EF4-FFF2-40B4-BE49-F238E27FC236}">
                <a16:creationId xmlns:a16="http://schemas.microsoft.com/office/drawing/2014/main" id="{87F318F3-9317-4103-BF3B-BC72C9AC765C}"/>
              </a:ext>
            </a:extLst>
          </p:cNvPr>
          <p:cNvSpPr/>
          <p:nvPr/>
        </p:nvSpPr>
        <p:spPr>
          <a:xfrm>
            <a:off x="2700120" y="6170191"/>
            <a:ext cx="6585390" cy="307777"/>
          </a:xfrm>
          <a:prstGeom prst="rect">
            <a:avLst/>
          </a:prstGeom>
        </p:spPr>
        <p:txBody>
          <a:bodyPr wrap="square">
            <a:spAutoFit/>
          </a:bodyPr>
          <a:lstStyle/>
          <a:p>
            <a:r>
              <a:rPr lang="en-US" altLang="zh-CN" sz="1400" dirty="0">
                <a:solidFill>
                  <a:prstClr val="black"/>
                </a:solidFill>
                <a:latin typeface="Calibri" panose="020F0502020204030204" pitchFamily="34" charset="0"/>
                <a:ea typeface="等线"/>
                <a:cs typeface="Calibri" panose="020F0502020204030204" pitchFamily="34" charset="0"/>
              </a:rPr>
              <a:t>Bethesda (2012) </a:t>
            </a:r>
            <a:r>
              <a:rPr lang="en-US" altLang="zh-CN" sz="1400" i="1" dirty="0">
                <a:solidFill>
                  <a:prstClr val="black"/>
                </a:solidFill>
                <a:latin typeface="Calibri" panose="020F0502020204030204" pitchFamily="34" charset="0"/>
                <a:ea typeface="等线"/>
                <a:cs typeface="Calibri" panose="020F0502020204030204" pitchFamily="34" charset="0"/>
              </a:rPr>
              <a:t>Immunology IV: Clinical Applications in Health and Disease</a:t>
            </a:r>
            <a:endParaRPr lang="zh-CN" altLang="en-US" sz="1400" dirty="0">
              <a:solidFill>
                <a:prstClr val="black"/>
              </a:solidFill>
              <a:latin typeface="Calibri" panose="020F0502020204030204" pitchFamily="34" charset="0"/>
              <a:ea typeface="等线"/>
              <a:cs typeface="Calibri" panose="020F0502020204030204" pitchFamily="34" charset="0"/>
            </a:endParaRPr>
          </a:p>
        </p:txBody>
      </p:sp>
      <p:pic>
        <p:nvPicPr>
          <p:cNvPr id="7170" name="Picture 2" descr="https://gitee.com/huhansan666666/picture/raw/master/img/image-20210101135045612.png">
            <a:extLst>
              <a:ext uri="{FF2B5EF4-FFF2-40B4-BE49-F238E27FC236}">
                <a16:creationId xmlns:a16="http://schemas.microsoft.com/office/drawing/2014/main" id="{68E7F350-B68A-415D-8D30-37749D29C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121" y="1213251"/>
            <a:ext cx="6244559" cy="467463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65002FE-F16C-492E-AF80-FB1436710C16}"/>
              </a:ext>
            </a:extLst>
          </p:cNvPr>
          <p:cNvSpPr txBox="1"/>
          <p:nvPr/>
        </p:nvSpPr>
        <p:spPr>
          <a:xfrm>
            <a:off x="2046945" y="661356"/>
            <a:ext cx="4680000" cy="369332"/>
          </a:xfrm>
          <a:prstGeom prst="rect">
            <a:avLst/>
          </a:prstGeom>
          <a:noFill/>
        </p:spPr>
        <p:txBody>
          <a:bodyPr wrap="square" rtlCol="0">
            <a:spAutoFit/>
          </a:bodyPr>
          <a:lstStyle/>
          <a:p>
            <a:r>
              <a:rPr lang="fr-FR" altLang="zh-CN" dirty="0">
                <a:solidFill>
                  <a:prstClr val="black"/>
                </a:solidFill>
                <a:latin typeface="Calibri" panose="020F0502020204030204" pitchFamily="34" charset="0"/>
                <a:ea typeface="等线"/>
                <a:cs typeface="Calibri" panose="020F0502020204030204" pitchFamily="34" charset="0"/>
              </a:rPr>
              <a:t>An important adaptive immune cell</a:t>
            </a:r>
            <a:endParaRPr lang="zh-CN" altLang="en-US" dirty="0">
              <a:solidFill>
                <a:prstClr val="black"/>
              </a:solidFill>
              <a:latin typeface="Calibri" panose="020F0502020204030204" pitchFamily="34" charset="0"/>
              <a:ea typeface="等线"/>
              <a:cs typeface="Calibri" panose="020F0502020204030204" pitchFamily="34" charset="0"/>
            </a:endParaRPr>
          </a:p>
        </p:txBody>
      </p:sp>
    </p:spTree>
    <p:extLst>
      <p:ext uri="{BB962C8B-B14F-4D97-AF65-F5344CB8AC3E}">
        <p14:creationId xmlns:p14="http://schemas.microsoft.com/office/powerpoint/2010/main" val="299082834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1584960" y="1747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Surface protein</a:t>
            </a:r>
          </a:p>
        </p:txBody>
      </p:sp>
      <p:grpSp>
        <p:nvGrpSpPr>
          <p:cNvPr id="15" name="组合 14">
            <a:extLst>
              <a:ext uri="{FF2B5EF4-FFF2-40B4-BE49-F238E27FC236}">
                <a16:creationId xmlns:a16="http://schemas.microsoft.com/office/drawing/2014/main" id="{00998B4A-B391-4BF8-95BA-3701591E214D}"/>
              </a:ext>
            </a:extLst>
          </p:cNvPr>
          <p:cNvGrpSpPr/>
          <p:nvPr/>
        </p:nvGrpSpPr>
        <p:grpSpPr>
          <a:xfrm>
            <a:off x="1238767" y="1970275"/>
            <a:ext cx="4187998" cy="2773296"/>
            <a:chOff x="853350" y="1754795"/>
            <a:chExt cx="2570660" cy="1475467"/>
          </a:xfrm>
        </p:grpSpPr>
        <p:pic>
          <p:nvPicPr>
            <p:cNvPr id="6" name="图片 5">
              <a:extLst>
                <a:ext uri="{FF2B5EF4-FFF2-40B4-BE49-F238E27FC236}">
                  <a16:creationId xmlns:a16="http://schemas.microsoft.com/office/drawing/2014/main" id="{AD4E93F3-50CF-4030-9214-B4139CF4DD9D}"/>
                </a:ext>
              </a:extLst>
            </p:cNvPr>
            <p:cNvPicPr>
              <a:picLocks noChangeAspect="1"/>
            </p:cNvPicPr>
            <p:nvPr/>
          </p:nvPicPr>
          <p:blipFill rotWithShape="1">
            <a:blip r:embed="rId3"/>
            <a:srcRect l="8925" t="15966" b="11678"/>
            <a:stretch/>
          </p:blipFill>
          <p:spPr>
            <a:xfrm>
              <a:off x="853350" y="1754795"/>
              <a:ext cx="2570660" cy="1475467"/>
            </a:xfrm>
            <a:prstGeom prst="rect">
              <a:avLst/>
            </a:prstGeom>
          </p:spPr>
        </p:pic>
        <p:cxnSp>
          <p:nvCxnSpPr>
            <p:cNvPr id="8" name="直接连接符 7">
              <a:extLst>
                <a:ext uri="{FF2B5EF4-FFF2-40B4-BE49-F238E27FC236}">
                  <a16:creationId xmlns:a16="http://schemas.microsoft.com/office/drawing/2014/main" id="{28E4C550-D625-4A54-8A74-1AD4A3338F6E}"/>
                </a:ext>
              </a:extLst>
            </p:cNvPr>
            <p:cNvCxnSpPr>
              <a:cxnSpLocks/>
            </p:cNvCxnSpPr>
            <p:nvPr/>
          </p:nvCxnSpPr>
          <p:spPr>
            <a:xfrm>
              <a:off x="2052320" y="2296160"/>
              <a:ext cx="0" cy="279400"/>
            </a:xfrm>
            <a:prstGeom prst="line">
              <a:avLst/>
            </a:prstGeom>
            <a:ln w="9525"/>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B37C9103-4FFD-440C-9A5A-EB90E4D9C8A2}"/>
                </a:ext>
              </a:extLst>
            </p:cNvPr>
            <p:cNvSpPr txBox="1"/>
            <p:nvPr/>
          </p:nvSpPr>
          <p:spPr>
            <a:xfrm>
              <a:off x="1844040" y="2524760"/>
              <a:ext cx="742399" cy="135090"/>
            </a:xfrm>
            <a:prstGeom prst="rect">
              <a:avLst/>
            </a:prstGeom>
            <a:noFill/>
          </p:spPr>
          <p:txBody>
            <a:bodyPr wrap="square" rtlCol="0">
              <a:spAutoFit/>
            </a:bodyPr>
            <a:lstStyle/>
            <a:p>
              <a:r>
                <a:rPr lang="en-US" altLang="zh-CN" sz="1050" b="1" dirty="0"/>
                <a:t>TLB_mem1</a:t>
              </a:r>
              <a:endParaRPr lang="zh-CN" altLang="en-US" sz="1050" b="1" dirty="0"/>
            </a:p>
          </p:txBody>
        </p:sp>
        <p:cxnSp>
          <p:nvCxnSpPr>
            <p:cNvPr id="14" name="直接连接符 13">
              <a:extLst>
                <a:ext uri="{FF2B5EF4-FFF2-40B4-BE49-F238E27FC236}">
                  <a16:creationId xmlns:a16="http://schemas.microsoft.com/office/drawing/2014/main" id="{DA07C9A5-ED9E-4D72-A66D-8E6E4C0496A9}"/>
                </a:ext>
              </a:extLst>
            </p:cNvPr>
            <p:cNvCxnSpPr>
              <a:cxnSpLocks/>
            </p:cNvCxnSpPr>
            <p:nvPr/>
          </p:nvCxnSpPr>
          <p:spPr>
            <a:xfrm flipH="1">
              <a:off x="2138680" y="1986280"/>
              <a:ext cx="132080" cy="218440"/>
            </a:xfrm>
            <a:prstGeom prst="line">
              <a:avLst/>
            </a:prstGeom>
            <a:ln w="9525"/>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A7CF274B-E332-42D0-9D33-DD15811212DD}"/>
                </a:ext>
              </a:extLst>
            </p:cNvPr>
            <p:cNvSpPr txBox="1"/>
            <p:nvPr/>
          </p:nvSpPr>
          <p:spPr>
            <a:xfrm>
              <a:off x="2203995" y="1806875"/>
              <a:ext cx="742405" cy="135090"/>
            </a:xfrm>
            <a:prstGeom prst="rect">
              <a:avLst/>
            </a:prstGeom>
            <a:noFill/>
          </p:spPr>
          <p:txBody>
            <a:bodyPr wrap="square" rtlCol="0">
              <a:spAutoFit/>
            </a:bodyPr>
            <a:lstStyle/>
            <a:p>
              <a:r>
                <a:rPr lang="en-US" altLang="zh-CN" sz="1050" b="1" dirty="0"/>
                <a:t>TLB_mem2</a:t>
              </a:r>
              <a:endParaRPr lang="zh-CN" altLang="en-US" sz="1050" b="1" dirty="0"/>
            </a:p>
          </p:txBody>
        </p:sp>
      </p:grpSp>
      <p:pic>
        <p:nvPicPr>
          <p:cNvPr id="20" name="图片 19">
            <a:extLst>
              <a:ext uri="{FF2B5EF4-FFF2-40B4-BE49-F238E27FC236}">
                <a16:creationId xmlns:a16="http://schemas.microsoft.com/office/drawing/2014/main" id="{C8304143-99E9-4824-BE92-73C53104D9CC}"/>
              </a:ext>
            </a:extLst>
          </p:cNvPr>
          <p:cNvPicPr>
            <a:picLocks noChangeAspect="1"/>
          </p:cNvPicPr>
          <p:nvPr/>
        </p:nvPicPr>
        <p:blipFill rotWithShape="1">
          <a:blip r:embed="rId4"/>
          <a:srcRect b="11184"/>
          <a:stretch/>
        </p:blipFill>
        <p:spPr>
          <a:xfrm>
            <a:off x="5781575" y="1430916"/>
            <a:ext cx="4020935" cy="1876770"/>
          </a:xfrm>
          <a:prstGeom prst="rect">
            <a:avLst/>
          </a:prstGeom>
        </p:spPr>
      </p:pic>
      <p:pic>
        <p:nvPicPr>
          <p:cNvPr id="17" name="图片 16">
            <a:extLst>
              <a:ext uri="{FF2B5EF4-FFF2-40B4-BE49-F238E27FC236}">
                <a16:creationId xmlns:a16="http://schemas.microsoft.com/office/drawing/2014/main" id="{FD19FA68-5D98-4ABB-B768-0CB7F9B25788}"/>
              </a:ext>
            </a:extLst>
          </p:cNvPr>
          <p:cNvPicPr>
            <a:picLocks noChangeAspect="1"/>
          </p:cNvPicPr>
          <p:nvPr/>
        </p:nvPicPr>
        <p:blipFill rotWithShape="1">
          <a:blip r:embed="rId5"/>
          <a:srcRect b="11509"/>
          <a:stretch/>
        </p:blipFill>
        <p:spPr>
          <a:xfrm>
            <a:off x="5676217" y="3487630"/>
            <a:ext cx="3909281" cy="1817991"/>
          </a:xfrm>
          <a:prstGeom prst="rect">
            <a:avLst/>
          </a:prstGeom>
        </p:spPr>
      </p:pic>
    </p:spTree>
    <p:extLst>
      <p:ext uri="{BB962C8B-B14F-4D97-AF65-F5344CB8AC3E}">
        <p14:creationId xmlns:p14="http://schemas.microsoft.com/office/powerpoint/2010/main" val="31827995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1584960" y="1747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panose="02010600030101010101" pitchFamily="2" charset="-122"/>
              </a:rPr>
              <a:t>Cell-cell communication</a:t>
            </a:r>
          </a:p>
        </p:txBody>
      </p:sp>
      <p:sp>
        <p:nvSpPr>
          <p:cNvPr id="12" name="文本框 11">
            <a:extLst>
              <a:ext uri="{FF2B5EF4-FFF2-40B4-BE49-F238E27FC236}">
                <a16:creationId xmlns:a16="http://schemas.microsoft.com/office/drawing/2014/main" id="{4FE2D2C2-7E9D-4DEA-81E5-9117258E9ADB}"/>
              </a:ext>
            </a:extLst>
          </p:cNvPr>
          <p:cNvSpPr txBox="1"/>
          <p:nvPr/>
        </p:nvSpPr>
        <p:spPr>
          <a:xfrm>
            <a:off x="1972689" y="618357"/>
            <a:ext cx="8044542"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We did not find something interesting from iTalk</a:t>
            </a:r>
            <a:r>
              <a:rPr lang="zh-CN" altLang="en-US" dirty="0">
                <a:solidFill>
                  <a:prstClr val="black"/>
                </a:solidFill>
                <a:latin typeface="Calibri" panose="020F0502020204030204"/>
                <a:ea typeface="等线" panose="02010600030101010101" pitchFamily="2" charset="-122"/>
              </a:rPr>
              <a:t> </a:t>
            </a:r>
            <a:r>
              <a:rPr lang="en-US" altLang="zh-CN" dirty="0">
                <a:solidFill>
                  <a:prstClr val="black"/>
                </a:solidFill>
                <a:latin typeface="Calibri" panose="020F0502020204030204"/>
                <a:ea typeface="等线" panose="02010600030101010101" pitchFamily="2" charset="-122"/>
              </a:rPr>
              <a:t>results</a:t>
            </a:r>
            <a:endParaRPr lang="zh-CN" altLang="en-US" dirty="0">
              <a:solidFill>
                <a:prstClr val="black"/>
              </a:solidFill>
              <a:latin typeface="Calibri" panose="020F0502020204030204"/>
              <a:ea typeface="等线" panose="02010600030101010101" pitchFamily="2" charset="-122"/>
            </a:endParaRPr>
          </a:p>
        </p:txBody>
      </p:sp>
      <p:pic>
        <p:nvPicPr>
          <p:cNvPr id="14" name="图片 13">
            <a:extLst>
              <a:ext uri="{FF2B5EF4-FFF2-40B4-BE49-F238E27FC236}">
                <a16:creationId xmlns:a16="http://schemas.microsoft.com/office/drawing/2014/main" id="{9E68BE17-55E0-4592-AAB4-1C5A78CC4728}"/>
              </a:ext>
            </a:extLst>
          </p:cNvPr>
          <p:cNvPicPr/>
          <p:nvPr/>
        </p:nvPicPr>
        <p:blipFill rotWithShape="1">
          <a:blip r:embed="rId3"/>
          <a:srcRect t="6489" b="5221"/>
          <a:stretch/>
        </p:blipFill>
        <p:spPr>
          <a:xfrm>
            <a:off x="2658788" y="1087308"/>
            <a:ext cx="2669540" cy="2553133"/>
          </a:xfrm>
          <a:prstGeom prst="rect">
            <a:avLst/>
          </a:prstGeom>
        </p:spPr>
      </p:pic>
      <p:pic>
        <p:nvPicPr>
          <p:cNvPr id="15" name="图片 14">
            <a:extLst>
              <a:ext uri="{FF2B5EF4-FFF2-40B4-BE49-F238E27FC236}">
                <a16:creationId xmlns:a16="http://schemas.microsoft.com/office/drawing/2014/main" id="{A3835CD6-F633-4B15-9D99-654420E2142B}"/>
              </a:ext>
            </a:extLst>
          </p:cNvPr>
          <p:cNvPicPr/>
          <p:nvPr/>
        </p:nvPicPr>
        <p:blipFill rotWithShape="1">
          <a:blip r:embed="rId4"/>
          <a:srcRect t="6313" b="6414"/>
          <a:stretch/>
        </p:blipFill>
        <p:spPr>
          <a:xfrm>
            <a:off x="6872562" y="1087308"/>
            <a:ext cx="2700020" cy="2553133"/>
          </a:xfrm>
          <a:prstGeom prst="rect">
            <a:avLst/>
          </a:prstGeom>
        </p:spPr>
      </p:pic>
      <p:pic>
        <p:nvPicPr>
          <p:cNvPr id="16" name="图片 15">
            <a:extLst>
              <a:ext uri="{FF2B5EF4-FFF2-40B4-BE49-F238E27FC236}">
                <a16:creationId xmlns:a16="http://schemas.microsoft.com/office/drawing/2014/main" id="{B6ACE034-4E9C-4625-B8B9-4ADC5CBDEEB4}"/>
              </a:ext>
            </a:extLst>
          </p:cNvPr>
          <p:cNvPicPr/>
          <p:nvPr/>
        </p:nvPicPr>
        <p:blipFill rotWithShape="1">
          <a:blip r:embed="rId5"/>
          <a:srcRect t="5071" b="4110"/>
          <a:stretch/>
        </p:blipFill>
        <p:spPr>
          <a:xfrm>
            <a:off x="2619418" y="3900093"/>
            <a:ext cx="2748280" cy="2704143"/>
          </a:xfrm>
          <a:prstGeom prst="rect">
            <a:avLst/>
          </a:prstGeom>
        </p:spPr>
      </p:pic>
      <p:pic>
        <p:nvPicPr>
          <p:cNvPr id="17" name="图片 16">
            <a:extLst>
              <a:ext uri="{FF2B5EF4-FFF2-40B4-BE49-F238E27FC236}">
                <a16:creationId xmlns:a16="http://schemas.microsoft.com/office/drawing/2014/main" id="{8FE42C06-33CF-4FC7-A746-06B0088F33CA}"/>
              </a:ext>
            </a:extLst>
          </p:cNvPr>
          <p:cNvPicPr/>
          <p:nvPr/>
        </p:nvPicPr>
        <p:blipFill rotWithShape="1">
          <a:blip r:embed="rId6"/>
          <a:srcRect t="5040" b="4699"/>
          <a:stretch/>
        </p:blipFill>
        <p:spPr>
          <a:xfrm>
            <a:off x="6824305" y="3848468"/>
            <a:ext cx="2765425" cy="2704143"/>
          </a:xfrm>
          <a:prstGeom prst="rect">
            <a:avLst/>
          </a:prstGeom>
        </p:spPr>
      </p:pic>
      <p:sp>
        <p:nvSpPr>
          <p:cNvPr id="3" name="文本框 2">
            <a:extLst>
              <a:ext uri="{FF2B5EF4-FFF2-40B4-BE49-F238E27FC236}">
                <a16:creationId xmlns:a16="http://schemas.microsoft.com/office/drawing/2014/main" id="{A4295CC6-C4D8-4E80-8EB7-F91A2A23596B}"/>
              </a:ext>
            </a:extLst>
          </p:cNvPr>
          <p:cNvSpPr txBox="1"/>
          <p:nvPr/>
        </p:nvSpPr>
        <p:spPr>
          <a:xfrm>
            <a:off x="3457458" y="3570781"/>
            <a:ext cx="1988458" cy="338554"/>
          </a:xfrm>
          <a:prstGeom prst="rect">
            <a:avLst/>
          </a:prstGeom>
          <a:noFill/>
        </p:spPr>
        <p:txBody>
          <a:bodyPr wrap="square" rtlCol="0">
            <a:spAutoFit/>
          </a:bodyPr>
          <a:lstStyle/>
          <a:p>
            <a:r>
              <a:rPr lang="en-US" altLang="zh-CN" sz="1600" dirty="0">
                <a:solidFill>
                  <a:prstClr val="black"/>
                </a:solidFill>
                <a:latin typeface="Calibri" panose="020F0502020204030204"/>
                <a:ea typeface="等线" panose="02010600030101010101" pitchFamily="2" charset="-122"/>
              </a:rPr>
              <a:t>check points</a:t>
            </a:r>
            <a:endParaRPr lang="zh-CN" altLang="en-US" sz="1600" dirty="0">
              <a:solidFill>
                <a:prstClr val="black"/>
              </a:solidFill>
              <a:latin typeface="Calibri" panose="020F0502020204030204"/>
              <a:ea typeface="等线" panose="02010600030101010101" pitchFamily="2" charset="-122"/>
            </a:endParaRPr>
          </a:p>
        </p:txBody>
      </p:sp>
      <p:sp>
        <p:nvSpPr>
          <p:cNvPr id="18" name="文本框 17">
            <a:extLst>
              <a:ext uri="{FF2B5EF4-FFF2-40B4-BE49-F238E27FC236}">
                <a16:creationId xmlns:a16="http://schemas.microsoft.com/office/drawing/2014/main" id="{A0B51A65-B21C-4AAC-AFA0-7EE0370B9DE7}"/>
              </a:ext>
            </a:extLst>
          </p:cNvPr>
          <p:cNvSpPr txBox="1"/>
          <p:nvPr/>
        </p:nvSpPr>
        <p:spPr>
          <a:xfrm>
            <a:off x="7921169" y="6440715"/>
            <a:ext cx="1988458" cy="338554"/>
          </a:xfrm>
          <a:prstGeom prst="rect">
            <a:avLst/>
          </a:prstGeom>
          <a:noFill/>
        </p:spPr>
        <p:txBody>
          <a:bodyPr wrap="square" rtlCol="0">
            <a:spAutoFit/>
          </a:bodyPr>
          <a:lstStyle/>
          <a:p>
            <a:r>
              <a:rPr lang="en-US" altLang="zh-CN" sz="1600" dirty="0">
                <a:solidFill>
                  <a:prstClr val="black"/>
                </a:solidFill>
                <a:latin typeface="Calibri" panose="020F0502020204030204"/>
                <a:ea typeface="等线" panose="02010600030101010101" pitchFamily="2" charset="-122"/>
              </a:rPr>
              <a:t>other</a:t>
            </a:r>
            <a:endParaRPr lang="zh-CN" altLang="en-US" sz="1600" dirty="0">
              <a:solidFill>
                <a:prstClr val="black"/>
              </a:solidFill>
              <a:latin typeface="Calibri" panose="020F0502020204030204"/>
              <a:ea typeface="等线" panose="02010600030101010101" pitchFamily="2" charset="-122"/>
            </a:endParaRPr>
          </a:p>
        </p:txBody>
      </p:sp>
      <p:sp>
        <p:nvSpPr>
          <p:cNvPr id="19" name="文本框 18">
            <a:extLst>
              <a:ext uri="{FF2B5EF4-FFF2-40B4-BE49-F238E27FC236}">
                <a16:creationId xmlns:a16="http://schemas.microsoft.com/office/drawing/2014/main" id="{88908F86-E041-4808-AE08-12B45FEDCE49}"/>
              </a:ext>
            </a:extLst>
          </p:cNvPr>
          <p:cNvSpPr txBox="1"/>
          <p:nvPr/>
        </p:nvSpPr>
        <p:spPr>
          <a:xfrm>
            <a:off x="3360526" y="6434958"/>
            <a:ext cx="1988458" cy="338554"/>
          </a:xfrm>
          <a:prstGeom prst="rect">
            <a:avLst/>
          </a:prstGeom>
          <a:noFill/>
        </p:spPr>
        <p:txBody>
          <a:bodyPr wrap="square" rtlCol="0">
            <a:spAutoFit/>
          </a:bodyPr>
          <a:lstStyle/>
          <a:p>
            <a:r>
              <a:rPr lang="en-US" altLang="zh-CN" sz="1600" dirty="0">
                <a:solidFill>
                  <a:prstClr val="black"/>
                </a:solidFill>
                <a:latin typeface="Calibri" panose="020F0502020204030204"/>
                <a:ea typeface="等线" panose="02010600030101010101" pitchFamily="2" charset="-122"/>
              </a:rPr>
              <a:t>growth factor</a:t>
            </a:r>
            <a:endParaRPr lang="zh-CN" altLang="en-US" sz="1600" dirty="0">
              <a:solidFill>
                <a:prstClr val="black"/>
              </a:solidFill>
              <a:latin typeface="Calibri" panose="020F0502020204030204"/>
              <a:ea typeface="等线" panose="02010600030101010101" pitchFamily="2" charset="-122"/>
            </a:endParaRPr>
          </a:p>
        </p:txBody>
      </p:sp>
      <p:sp>
        <p:nvSpPr>
          <p:cNvPr id="20" name="文本框 19">
            <a:extLst>
              <a:ext uri="{FF2B5EF4-FFF2-40B4-BE49-F238E27FC236}">
                <a16:creationId xmlns:a16="http://schemas.microsoft.com/office/drawing/2014/main" id="{4B3AFF47-C294-462C-A5FD-F6FD35E1C39A}"/>
              </a:ext>
            </a:extLst>
          </p:cNvPr>
          <p:cNvSpPr txBox="1"/>
          <p:nvPr/>
        </p:nvSpPr>
        <p:spPr>
          <a:xfrm>
            <a:off x="7740313" y="3570781"/>
            <a:ext cx="1988458" cy="338554"/>
          </a:xfrm>
          <a:prstGeom prst="rect">
            <a:avLst/>
          </a:prstGeom>
          <a:noFill/>
        </p:spPr>
        <p:txBody>
          <a:bodyPr wrap="square" rtlCol="0">
            <a:spAutoFit/>
          </a:bodyPr>
          <a:lstStyle/>
          <a:p>
            <a:r>
              <a:rPr lang="en-US" altLang="zh-CN" sz="1600" dirty="0">
                <a:solidFill>
                  <a:prstClr val="black"/>
                </a:solidFill>
                <a:latin typeface="Calibri" panose="020F0502020204030204"/>
                <a:ea typeface="等线" panose="02010600030101010101" pitchFamily="2" charset="-122"/>
              </a:rPr>
              <a:t>cytokine</a:t>
            </a:r>
            <a:endParaRPr lang="zh-CN" altLang="en-US" sz="1600" dirty="0">
              <a:solidFill>
                <a:prstClr val="black"/>
              </a:solidFill>
              <a:latin typeface="Calibri" panose="020F0502020204030204"/>
              <a:ea typeface="等线" panose="02010600030101010101" pitchFamily="2" charset="-122"/>
            </a:endParaRPr>
          </a:p>
        </p:txBody>
      </p:sp>
      <p:pic>
        <p:nvPicPr>
          <p:cNvPr id="13" name="图片 12">
            <a:extLst>
              <a:ext uri="{FF2B5EF4-FFF2-40B4-BE49-F238E27FC236}">
                <a16:creationId xmlns:a16="http://schemas.microsoft.com/office/drawing/2014/main" id="{30C67F68-9A94-423E-9046-245D2010C7DD}"/>
              </a:ext>
            </a:extLst>
          </p:cNvPr>
          <p:cNvPicPr/>
          <p:nvPr/>
        </p:nvPicPr>
        <p:blipFill rotWithShape="1">
          <a:blip r:embed="rId3"/>
          <a:srcRect t="6489" b="5221"/>
          <a:stretch/>
        </p:blipFill>
        <p:spPr>
          <a:xfrm>
            <a:off x="2658788" y="916433"/>
            <a:ext cx="6281230" cy="5985803"/>
          </a:xfrm>
          <a:prstGeom prst="rect">
            <a:avLst/>
          </a:prstGeom>
        </p:spPr>
      </p:pic>
    </p:spTree>
    <p:extLst>
      <p:ext uri="{BB962C8B-B14F-4D97-AF65-F5344CB8AC3E}">
        <p14:creationId xmlns:p14="http://schemas.microsoft.com/office/powerpoint/2010/main" val="31896589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E3E74D-3C65-46DB-8D7C-1212F99B571D}"/>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4" name="图片 3">
            <a:extLst>
              <a:ext uri="{FF2B5EF4-FFF2-40B4-BE49-F238E27FC236}">
                <a16:creationId xmlns:a16="http://schemas.microsoft.com/office/drawing/2014/main" id="{AD46831F-8F1C-4825-9F36-35818F3B48A1}"/>
              </a:ext>
            </a:extLst>
          </p:cNvPr>
          <p:cNvPicPr>
            <a:picLocks noChangeAspect="1"/>
          </p:cNvPicPr>
          <p:nvPr/>
        </p:nvPicPr>
        <p:blipFill rotWithShape="1">
          <a:blip r:embed="rId2"/>
          <a:srcRect r="13818"/>
          <a:stretch/>
        </p:blipFill>
        <p:spPr>
          <a:xfrm>
            <a:off x="5458250" y="781592"/>
            <a:ext cx="6304700" cy="5142652"/>
          </a:xfrm>
          <a:prstGeom prst="rect">
            <a:avLst/>
          </a:prstGeom>
        </p:spPr>
      </p:pic>
      <p:sp>
        <p:nvSpPr>
          <p:cNvPr id="5" name="标题 1">
            <a:extLst>
              <a:ext uri="{FF2B5EF4-FFF2-40B4-BE49-F238E27FC236}">
                <a16:creationId xmlns:a16="http://schemas.microsoft.com/office/drawing/2014/main" id="{2E327F0E-4873-4726-8DA9-A43A8475B0FE}"/>
              </a:ext>
            </a:extLst>
          </p:cNvPr>
          <p:cNvSpPr txBox="1">
            <a:spLocks/>
          </p:cNvSpPr>
          <p:nvPr/>
        </p:nvSpPr>
        <p:spPr>
          <a:xfrm>
            <a:off x="405589" y="252846"/>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SLE_PAH </a:t>
            </a:r>
            <a:r>
              <a:rPr lang="zh-CN" altLang="en-US" sz="2400" b="1" dirty="0">
                <a:latin typeface="+mn-lt"/>
                <a:ea typeface="+mn-ea"/>
                <a:cs typeface="+mn-cs"/>
              </a:rPr>
              <a:t>背景和潜在的发病机制</a:t>
            </a:r>
            <a:endParaRPr lang="en-US" altLang="zh-CN" sz="2400" b="1" dirty="0">
              <a:latin typeface="+mn-lt"/>
              <a:ea typeface="+mn-ea"/>
              <a:cs typeface="+mn-cs"/>
            </a:endParaRPr>
          </a:p>
        </p:txBody>
      </p:sp>
      <p:pic>
        <p:nvPicPr>
          <p:cNvPr id="1027" name="Picture 3" descr="img">
            <a:extLst>
              <a:ext uri="{FF2B5EF4-FFF2-40B4-BE49-F238E27FC236}">
                <a16:creationId xmlns:a16="http://schemas.microsoft.com/office/drawing/2014/main" id="{46D3C408-7200-45C0-ABC6-3FE6E4F43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13" y="1344737"/>
            <a:ext cx="4964405" cy="376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08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A3E5A6-0522-452B-B5C8-0FA58F747C42}"/>
              </a:ext>
            </a:extLst>
          </p:cNvPr>
          <p:cNvSpPr>
            <a:spLocks noGrp="1"/>
          </p:cNvSpPr>
          <p:nvPr>
            <p:ph type="sldNum" sz="quarter" idx="12"/>
          </p:nvPr>
        </p:nvSpPr>
        <p:spPr/>
        <p:txBody>
          <a:bodyPr/>
          <a:lstStyle/>
          <a:p>
            <a:fld id="{48F63A3B-78C7-47BE-AE5E-E10140E04643}" type="slidenum">
              <a:rPr lang="en-US" smtClean="0"/>
              <a:t>23</a:t>
            </a:fld>
            <a:endParaRPr lang="en-US" dirty="0"/>
          </a:p>
        </p:txBody>
      </p:sp>
      <p:sp>
        <p:nvSpPr>
          <p:cNvPr id="3" name="标题 1">
            <a:extLst>
              <a:ext uri="{FF2B5EF4-FFF2-40B4-BE49-F238E27FC236}">
                <a16:creationId xmlns:a16="http://schemas.microsoft.com/office/drawing/2014/main" id="{5E099B73-86E2-46BB-839F-97C813BD36F0}"/>
              </a:ext>
            </a:extLst>
          </p:cNvPr>
          <p:cNvSpPr txBox="1">
            <a:spLocks/>
          </p:cNvSpPr>
          <p:nvPr/>
        </p:nvSpPr>
        <p:spPr>
          <a:xfrm>
            <a:off x="405589" y="252846"/>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SLE_PAH</a:t>
            </a:r>
            <a:r>
              <a:rPr lang="zh-CN" altLang="en-US" sz="2400" b="1" dirty="0">
                <a:latin typeface="+mn-lt"/>
                <a:ea typeface="+mn-ea"/>
                <a:cs typeface="+mn-cs"/>
              </a:rPr>
              <a:t>单细胞项目设计</a:t>
            </a:r>
            <a:endParaRPr lang="en-US" altLang="zh-CN" sz="2400" b="1" dirty="0">
              <a:latin typeface="+mn-lt"/>
              <a:ea typeface="+mn-ea"/>
              <a:cs typeface="+mn-cs"/>
            </a:endParaRPr>
          </a:p>
        </p:txBody>
      </p:sp>
      <p:pic>
        <p:nvPicPr>
          <p:cNvPr id="4" name="图片 3">
            <a:extLst>
              <a:ext uri="{FF2B5EF4-FFF2-40B4-BE49-F238E27FC236}">
                <a16:creationId xmlns:a16="http://schemas.microsoft.com/office/drawing/2014/main" id="{A362B233-6DFC-4F35-BA64-67ACB5CA2045}"/>
              </a:ext>
            </a:extLst>
          </p:cNvPr>
          <p:cNvPicPr>
            <a:picLocks noChangeAspect="1"/>
          </p:cNvPicPr>
          <p:nvPr/>
        </p:nvPicPr>
        <p:blipFill rotWithShape="1">
          <a:blip r:embed="rId2"/>
          <a:srcRect r="55639" b="39580"/>
          <a:stretch/>
        </p:blipFill>
        <p:spPr>
          <a:xfrm>
            <a:off x="6037363" y="1409801"/>
            <a:ext cx="795568" cy="773547"/>
          </a:xfrm>
          <a:prstGeom prst="rect">
            <a:avLst/>
          </a:prstGeom>
        </p:spPr>
      </p:pic>
      <p:pic>
        <p:nvPicPr>
          <p:cNvPr id="5" name="图片 4">
            <a:extLst>
              <a:ext uri="{FF2B5EF4-FFF2-40B4-BE49-F238E27FC236}">
                <a16:creationId xmlns:a16="http://schemas.microsoft.com/office/drawing/2014/main" id="{5B9A8840-9C85-4368-81B0-B5EC44C61906}"/>
              </a:ext>
            </a:extLst>
          </p:cNvPr>
          <p:cNvPicPr>
            <a:picLocks noChangeAspect="1"/>
          </p:cNvPicPr>
          <p:nvPr/>
        </p:nvPicPr>
        <p:blipFill rotWithShape="1">
          <a:blip r:embed="rId3"/>
          <a:srcRect r="47936" b="40241"/>
          <a:stretch/>
        </p:blipFill>
        <p:spPr>
          <a:xfrm>
            <a:off x="6037363" y="517299"/>
            <a:ext cx="795567" cy="773546"/>
          </a:xfrm>
          <a:prstGeom prst="rect">
            <a:avLst/>
          </a:prstGeom>
        </p:spPr>
      </p:pic>
      <p:pic>
        <p:nvPicPr>
          <p:cNvPr id="6" name="图片 5">
            <a:extLst>
              <a:ext uri="{FF2B5EF4-FFF2-40B4-BE49-F238E27FC236}">
                <a16:creationId xmlns:a16="http://schemas.microsoft.com/office/drawing/2014/main" id="{62F73CE8-F33C-4DC8-9495-8F2527ED13E0}"/>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saturation sat="300000"/>
                    </a14:imgEffect>
                    <a14:imgEffect>
                      <a14:brightnessContrast contrast="-40000"/>
                    </a14:imgEffect>
                  </a14:imgLayer>
                </a14:imgProps>
              </a:ext>
            </a:extLst>
          </a:blip>
          <a:srcRect r="55639" b="39580"/>
          <a:stretch/>
        </p:blipFill>
        <p:spPr>
          <a:xfrm>
            <a:off x="6037363" y="2215218"/>
            <a:ext cx="873929" cy="849739"/>
          </a:xfrm>
          <a:prstGeom prst="rect">
            <a:avLst/>
          </a:prstGeom>
        </p:spPr>
      </p:pic>
      <p:sp>
        <p:nvSpPr>
          <p:cNvPr id="7" name="标题 1">
            <a:extLst>
              <a:ext uri="{FF2B5EF4-FFF2-40B4-BE49-F238E27FC236}">
                <a16:creationId xmlns:a16="http://schemas.microsoft.com/office/drawing/2014/main" id="{5E280EA4-641A-40F3-8549-5E81D609EE6F}"/>
              </a:ext>
            </a:extLst>
          </p:cNvPr>
          <p:cNvSpPr txBox="1">
            <a:spLocks/>
          </p:cNvSpPr>
          <p:nvPr/>
        </p:nvSpPr>
        <p:spPr>
          <a:xfrm>
            <a:off x="6950748" y="1565844"/>
            <a:ext cx="2211537"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latin typeface="+mn-lt"/>
                <a:ea typeface="+mn-ea"/>
                <a:cs typeface="+mn-cs"/>
              </a:rPr>
              <a:t>TCR repertoire</a:t>
            </a:r>
          </a:p>
        </p:txBody>
      </p:sp>
      <p:sp>
        <p:nvSpPr>
          <p:cNvPr id="8" name="标题 1">
            <a:extLst>
              <a:ext uri="{FF2B5EF4-FFF2-40B4-BE49-F238E27FC236}">
                <a16:creationId xmlns:a16="http://schemas.microsoft.com/office/drawing/2014/main" id="{14CED9D9-FD88-47C2-9513-866AD9631A4C}"/>
              </a:ext>
            </a:extLst>
          </p:cNvPr>
          <p:cNvSpPr txBox="1">
            <a:spLocks/>
          </p:cNvSpPr>
          <p:nvPr/>
        </p:nvSpPr>
        <p:spPr>
          <a:xfrm>
            <a:off x="7014052" y="2496073"/>
            <a:ext cx="2211537"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latin typeface="+mn-lt"/>
                <a:ea typeface="+mn-ea"/>
                <a:cs typeface="+mn-cs"/>
              </a:rPr>
              <a:t>BCR repertoire</a:t>
            </a:r>
          </a:p>
        </p:txBody>
      </p:sp>
      <p:sp>
        <p:nvSpPr>
          <p:cNvPr id="9" name="标题 1">
            <a:extLst>
              <a:ext uri="{FF2B5EF4-FFF2-40B4-BE49-F238E27FC236}">
                <a16:creationId xmlns:a16="http://schemas.microsoft.com/office/drawing/2014/main" id="{2C13D4A5-61C2-409C-A0F5-A5370E458DDF}"/>
              </a:ext>
            </a:extLst>
          </p:cNvPr>
          <p:cNvSpPr txBox="1">
            <a:spLocks/>
          </p:cNvSpPr>
          <p:nvPr/>
        </p:nvSpPr>
        <p:spPr>
          <a:xfrm>
            <a:off x="6911292" y="717960"/>
            <a:ext cx="2211537"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latin typeface="+mn-lt"/>
                <a:ea typeface="+mn-ea"/>
                <a:cs typeface="+mn-cs"/>
              </a:rPr>
              <a:t>Gene expression</a:t>
            </a:r>
          </a:p>
        </p:txBody>
      </p:sp>
      <p:pic>
        <p:nvPicPr>
          <p:cNvPr id="10" name="图片 4">
            <a:extLst>
              <a:ext uri="{FF2B5EF4-FFF2-40B4-BE49-F238E27FC236}">
                <a16:creationId xmlns:a16="http://schemas.microsoft.com/office/drawing/2014/main" id="{E7595BF3-6F5D-414A-8165-7C745116604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71"/>
          <a:stretch/>
        </p:blipFill>
        <p:spPr bwMode="auto">
          <a:xfrm>
            <a:off x="1463919" y="853426"/>
            <a:ext cx="3846516" cy="188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箭头连接符 11">
            <a:extLst>
              <a:ext uri="{FF2B5EF4-FFF2-40B4-BE49-F238E27FC236}">
                <a16:creationId xmlns:a16="http://schemas.microsoft.com/office/drawing/2014/main" id="{1CBC0E8E-9AAD-4B70-888F-BC91D914404B}"/>
              </a:ext>
            </a:extLst>
          </p:cNvPr>
          <p:cNvCxnSpPr/>
          <p:nvPr/>
        </p:nvCxnSpPr>
        <p:spPr>
          <a:xfrm flipV="1">
            <a:off x="5454125" y="1086183"/>
            <a:ext cx="583238" cy="59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35800FA-58D1-4EB3-B1CC-00425A25E016}"/>
              </a:ext>
            </a:extLst>
          </p:cNvPr>
          <p:cNvCxnSpPr>
            <a:cxnSpLocks/>
          </p:cNvCxnSpPr>
          <p:nvPr/>
        </p:nvCxnSpPr>
        <p:spPr>
          <a:xfrm>
            <a:off x="5454125" y="1901373"/>
            <a:ext cx="668216" cy="594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B53D297-9B77-4CBA-BCF8-DFF0C79A79D2}"/>
              </a:ext>
            </a:extLst>
          </p:cNvPr>
          <p:cNvCxnSpPr>
            <a:cxnSpLocks/>
          </p:cNvCxnSpPr>
          <p:nvPr/>
        </p:nvCxnSpPr>
        <p:spPr>
          <a:xfrm>
            <a:off x="5484265" y="1799849"/>
            <a:ext cx="586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1D2972C5-07C0-4291-BFBC-41B6C06639BD}"/>
              </a:ext>
            </a:extLst>
          </p:cNvPr>
          <p:cNvSpPr/>
          <p:nvPr/>
        </p:nvSpPr>
        <p:spPr>
          <a:xfrm>
            <a:off x="2550706" y="3564211"/>
            <a:ext cx="1434904" cy="44359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Health</a:t>
            </a:r>
            <a:endParaRPr lang="zh-CN" altLang="en-US" dirty="0"/>
          </a:p>
        </p:txBody>
      </p:sp>
      <p:sp>
        <p:nvSpPr>
          <p:cNvPr id="21" name="矩形: 圆角 20">
            <a:extLst>
              <a:ext uri="{FF2B5EF4-FFF2-40B4-BE49-F238E27FC236}">
                <a16:creationId xmlns:a16="http://schemas.microsoft.com/office/drawing/2014/main" id="{05C8C139-9053-43D1-8C24-5C08FA626E06}"/>
              </a:ext>
            </a:extLst>
          </p:cNvPr>
          <p:cNvSpPr/>
          <p:nvPr/>
        </p:nvSpPr>
        <p:spPr>
          <a:xfrm>
            <a:off x="2550706" y="4566379"/>
            <a:ext cx="1434904" cy="44359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SLE-PAH</a:t>
            </a:r>
            <a:endParaRPr lang="zh-CN" altLang="en-US" b="1" dirty="0"/>
          </a:p>
        </p:txBody>
      </p:sp>
      <p:sp>
        <p:nvSpPr>
          <p:cNvPr id="22" name="矩形: 圆角 21">
            <a:extLst>
              <a:ext uri="{FF2B5EF4-FFF2-40B4-BE49-F238E27FC236}">
                <a16:creationId xmlns:a16="http://schemas.microsoft.com/office/drawing/2014/main" id="{3CC5E3BB-9278-4AAB-A52B-BBAEDA2DC58F}"/>
              </a:ext>
            </a:extLst>
          </p:cNvPr>
          <p:cNvSpPr/>
          <p:nvPr/>
        </p:nvSpPr>
        <p:spPr>
          <a:xfrm>
            <a:off x="2350241" y="5607527"/>
            <a:ext cx="1835834" cy="4435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After treatment</a:t>
            </a:r>
            <a:endParaRPr lang="zh-CN" altLang="en-US" dirty="0"/>
          </a:p>
        </p:txBody>
      </p:sp>
      <p:sp>
        <p:nvSpPr>
          <p:cNvPr id="23" name="矩形: 圆角 22">
            <a:extLst>
              <a:ext uri="{FF2B5EF4-FFF2-40B4-BE49-F238E27FC236}">
                <a16:creationId xmlns:a16="http://schemas.microsoft.com/office/drawing/2014/main" id="{5691BE30-0E7F-493D-99B3-47FB96674F6D}"/>
              </a:ext>
            </a:extLst>
          </p:cNvPr>
          <p:cNvSpPr/>
          <p:nvPr/>
        </p:nvSpPr>
        <p:spPr>
          <a:xfrm>
            <a:off x="626949" y="4566379"/>
            <a:ext cx="939019" cy="4435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SLE</a:t>
            </a:r>
            <a:endParaRPr lang="zh-CN" altLang="en-US" dirty="0"/>
          </a:p>
        </p:txBody>
      </p:sp>
      <p:sp>
        <p:nvSpPr>
          <p:cNvPr id="24" name="标题 1">
            <a:extLst>
              <a:ext uri="{FF2B5EF4-FFF2-40B4-BE49-F238E27FC236}">
                <a16:creationId xmlns:a16="http://schemas.microsoft.com/office/drawing/2014/main" id="{16EEC213-5652-4437-B6A9-BC2D00E4DF60}"/>
              </a:ext>
            </a:extLst>
          </p:cNvPr>
          <p:cNvSpPr txBox="1">
            <a:spLocks/>
          </p:cNvSpPr>
          <p:nvPr/>
        </p:nvSpPr>
        <p:spPr>
          <a:xfrm>
            <a:off x="302677" y="2896705"/>
            <a:ext cx="2595269" cy="24364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latin typeface="+mn-lt"/>
                <a:ea typeface="+mn-ea"/>
                <a:cs typeface="+mn-cs"/>
              </a:rPr>
              <a:t>4 </a:t>
            </a:r>
            <a:r>
              <a:rPr lang="zh-CN" altLang="en-US" sz="1800" b="1" dirty="0">
                <a:latin typeface="+mn-lt"/>
                <a:ea typeface="+mn-ea"/>
                <a:cs typeface="+mn-cs"/>
              </a:rPr>
              <a:t>个分组，每组</a:t>
            </a:r>
            <a:r>
              <a:rPr lang="en-US" altLang="zh-CN" sz="1800" b="1" dirty="0">
                <a:latin typeface="+mn-lt"/>
                <a:ea typeface="+mn-ea"/>
                <a:cs typeface="+mn-cs"/>
              </a:rPr>
              <a:t>3</a:t>
            </a:r>
            <a:r>
              <a:rPr lang="zh-CN" altLang="en-US" sz="1800" b="1" dirty="0">
                <a:latin typeface="+mn-lt"/>
                <a:ea typeface="+mn-ea"/>
                <a:cs typeface="+mn-cs"/>
              </a:rPr>
              <a:t>个样本</a:t>
            </a:r>
            <a:endParaRPr lang="en-US" altLang="zh-CN" sz="1800" b="1" dirty="0">
              <a:latin typeface="+mn-lt"/>
              <a:ea typeface="+mn-ea"/>
              <a:cs typeface="+mn-cs"/>
            </a:endParaRPr>
          </a:p>
        </p:txBody>
      </p:sp>
      <p:sp>
        <p:nvSpPr>
          <p:cNvPr id="25" name="标题 1">
            <a:extLst>
              <a:ext uri="{FF2B5EF4-FFF2-40B4-BE49-F238E27FC236}">
                <a16:creationId xmlns:a16="http://schemas.microsoft.com/office/drawing/2014/main" id="{8E9CC64C-00B3-4790-8967-524B7799C9F2}"/>
              </a:ext>
            </a:extLst>
          </p:cNvPr>
          <p:cNvSpPr txBox="1">
            <a:spLocks/>
          </p:cNvSpPr>
          <p:nvPr/>
        </p:nvSpPr>
        <p:spPr>
          <a:xfrm>
            <a:off x="6567016" y="3664186"/>
            <a:ext cx="2595269" cy="24364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latin typeface="+mn-lt"/>
                <a:ea typeface="+mn-ea"/>
                <a:cs typeface="+mn-cs"/>
              </a:rPr>
              <a:t>总体分析</a:t>
            </a:r>
            <a:endParaRPr lang="en-US" altLang="zh-CN" sz="1800" b="1" dirty="0">
              <a:latin typeface="+mn-lt"/>
              <a:ea typeface="+mn-ea"/>
              <a:cs typeface="+mn-cs"/>
            </a:endParaRPr>
          </a:p>
        </p:txBody>
      </p:sp>
      <p:sp>
        <p:nvSpPr>
          <p:cNvPr id="26" name="标题 1">
            <a:extLst>
              <a:ext uri="{FF2B5EF4-FFF2-40B4-BE49-F238E27FC236}">
                <a16:creationId xmlns:a16="http://schemas.microsoft.com/office/drawing/2014/main" id="{E1413B97-5596-4F92-8BE0-1CE39800A848}"/>
              </a:ext>
            </a:extLst>
          </p:cNvPr>
          <p:cNvSpPr txBox="1">
            <a:spLocks/>
          </p:cNvSpPr>
          <p:nvPr/>
        </p:nvSpPr>
        <p:spPr>
          <a:xfrm>
            <a:off x="6527560" y="5721683"/>
            <a:ext cx="2595269" cy="24364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latin typeface="+mn-lt"/>
                <a:ea typeface="+mn-ea"/>
                <a:cs typeface="+mn-cs"/>
              </a:rPr>
              <a:t>组间对比</a:t>
            </a:r>
            <a:endParaRPr lang="en-US" altLang="zh-CN" sz="1800" b="1" dirty="0">
              <a:latin typeface="+mn-lt"/>
              <a:ea typeface="+mn-ea"/>
              <a:cs typeface="+mn-cs"/>
            </a:endParaRPr>
          </a:p>
        </p:txBody>
      </p:sp>
      <p:sp>
        <p:nvSpPr>
          <p:cNvPr id="27" name="左大括号 26">
            <a:extLst>
              <a:ext uri="{FF2B5EF4-FFF2-40B4-BE49-F238E27FC236}">
                <a16:creationId xmlns:a16="http://schemas.microsoft.com/office/drawing/2014/main" id="{B352A09C-4C38-49F3-B031-A202130A63D6}"/>
              </a:ext>
            </a:extLst>
          </p:cNvPr>
          <p:cNvSpPr/>
          <p:nvPr/>
        </p:nvSpPr>
        <p:spPr>
          <a:xfrm>
            <a:off x="7741217" y="3107279"/>
            <a:ext cx="551685" cy="13185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左大括号 29">
            <a:extLst>
              <a:ext uri="{FF2B5EF4-FFF2-40B4-BE49-F238E27FC236}">
                <a16:creationId xmlns:a16="http://schemas.microsoft.com/office/drawing/2014/main" id="{995E0EC1-C7B8-47EA-9AC6-5DDB6F4A4CBD}"/>
              </a:ext>
            </a:extLst>
          </p:cNvPr>
          <p:cNvSpPr/>
          <p:nvPr/>
        </p:nvSpPr>
        <p:spPr>
          <a:xfrm>
            <a:off x="7741216" y="5220372"/>
            <a:ext cx="551685" cy="13185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0489191-A3FF-4692-959F-4A37803799D2}"/>
              </a:ext>
            </a:extLst>
          </p:cNvPr>
          <p:cNvSpPr/>
          <p:nvPr/>
        </p:nvSpPr>
        <p:spPr>
          <a:xfrm>
            <a:off x="8466071" y="2994782"/>
            <a:ext cx="2211537" cy="28244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细胞分群</a:t>
            </a:r>
          </a:p>
        </p:txBody>
      </p:sp>
      <p:sp>
        <p:nvSpPr>
          <p:cNvPr id="32" name="椭圆 31">
            <a:extLst>
              <a:ext uri="{FF2B5EF4-FFF2-40B4-BE49-F238E27FC236}">
                <a16:creationId xmlns:a16="http://schemas.microsoft.com/office/drawing/2014/main" id="{5C74C124-94E7-43DE-99CF-23CD49550538}"/>
              </a:ext>
            </a:extLst>
          </p:cNvPr>
          <p:cNvSpPr/>
          <p:nvPr/>
        </p:nvSpPr>
        <p:spPr>
          <a:xfrm>
            <a:off x="8501693" y="3443428"/>
            <a:ext cx="2211537" cy="28244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轨迹推断</a:t>
            </a:r>
          </a:p>
        </p:txBody>
      </p:sp>
      <p:sp>
        <p:nvSpPr>
          <p:cNvPr id="33" name="椭圆 32">
            <a:extLst>
              <a:ext uri="{FF2B5EF4-FFF2-40B4-BE49-F238E27FC236}">
                <a16:creationId xmlns:a16="http://schemas.microsoft.com/office/drawing/2014/main" id="{EB6F30EF-08AF-4190-8273-EA48AEEFCEB8}"/>
              </a:ext>
            </a:extLst>
          </p:cNvPr>
          <p:cNvSpPr/>
          <p:nvPr/>
        </p:nvSpPr>
        <p:spPr>
          <a:xfrm>
            <a:off x="8574976" y="5102507"/>
            <a:ext cx="2211537" cy="28244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组间差异基因</a:t>
            </a:r>
          </a:p>
        </p:txBody>
      </p:sp>
      <p:sp>
        <p:nvSpPr>
          <p:cNvPr id="34" name="椭圆 33">
            <a:extLst>
              <a:ext uri="{FF2B5EF4-FFF2-40B4-BE49-F238E27FC236}">
                <a16:creationId xmlns:a16="http://schemas.microsoft.com/office/drawing/2014/main" id="{8D2E0715-F40D-4040-BD34-811825CF9A05}"/>
              </a:ext>
            </a:extLst>
          </p:cNvPr>
          <p:cNvSpPr/>
          <p:nvPr/>
        </p:nvSpPr>
        <p:spPr>
          <a:xfrm>
            <a:off x="8574975" y="5531033"/>
            <a:ext cx="2211537" cy="28244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细胞类群比例</a:t>
            </a:r>
          </a:p>
        </p:txBody>
      </p:sp>
      <p:sp>
        <p:nvSpPr>
          <p:cNvPr id="35" name="椭圆 34">
            <a:extLst>
              <a:ext uri="{FF2B5EF4-FFF2-40B4-BE49-F238E27FC236}">
                <a16:creationId xmlns:a16="http://schemas.microsoft.com/office/drawing/2014/main" id="{C5EE9657-B1FC-46D1-8916-9BA4D741DD2F}"/>
              </a:ext>
            </a:extLst>
          </p:cNvPr>
          <p:cNvSpPr/>
          <p:nvPr/>
        </p:nvSpPr>
        <p:spPr>
          <a:xfrm>
            <a:off x="8625250" y="5909902"/>
            <a:ext cx="2211537" cy="28244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细胞通讯差异</a:t>
            </a:r>
          </a:p>
        </p:txBody>
      </p:sp>
      <p:sp>
        <p:nvSpPr>
          <p:cNvPr id="36" name="椭圆 35">
            <a:extLst>
              <a:ext uri="{FF2B5EF4-FFF2-40B4-BE49-F238E27FC236}">
                <a16:creationId xmlns:a16="http://schemas.microsoft.com/office/drawing/2014/main" id="{A951CCB7-E72B-482D-A9C6-2A7E92E623AD}"/>
              </a:ext>
            </a:extLst>
          </p:cNvPr>
          <p:cNvSpPr/>
          <p:nvPr/>
        </p:nvSpPr>
        <p:spPr>
          <a:xfrm>
            <a:off x="8501694" y="3925011"/>
            <a:ext cx="2211537" cy="28244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转录因子</a:t>
            </a:r>
          </a:p>
        </p:txBody>
      </p:sp>
      <p:sp>
        <p:nvSpPr>
          <p:cNvPr id="37" name="椭圆 36">
            <a:extLst>
              <a:ext uri="{FF2B5EF4-FFF2-40B4-BE49-F238E27FC236}">
                <a16:creationId xmlns:a16="http://schemas.microsoft.com/office/drawing/2014/main" id="{FE5A6878-F50E-455C-9F9D-F0DAE2AAF8BC}"/>
              </a:ext>
            </a:extLst>
          </p:cNvPr>
          <p:cNvSpPr/>
          <p:nvPr/>
        </p:nvSpPr>
        <p:spPr>
          <a:xfrm>
            <a:off x="8433383" y="6309747"/>
            <a:ext cx="2595269" cy="28244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TCR/BCR</a:t>
            </a:r>
            <a:r>
              <a:rPr lang="zh-CN" altLang="en-US" dirty="0"/>
              <a:t>偏好性</a:t>
            </a:r>
          </a:p>
        </p:txBody>
      </p:sp>
      <p:sp>
        <p:nvSpPr>
          <p:cNvPr id="38" name="椭圆 37">
            <a:extLst>
              <a:ext uri="{FF2B5EF4-FFF2-40B4-BE49-F238E27FC236}">
                <a16:creationId xmlns:a16="http://schemas.microsoft.com/office/drawing/2014/main" id="{F398BFA1-3DF0-4624-A45D-E3B391529317}"/>
              </a:ext>
            </a:extLst>
          </p:cNvPr>
          <p:cNvSpPr/>
          <p:nvPr/>
        </p:nvSpPr>
        <p:spPr>
          <a:xfrm>
            <a:off x="8501693" y="4353024"/>
            <a:ext cx="2211537" cy="28244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免疫组库分析</a:t>
            </a:r>
          </a:p>
        </p:txBody>
      </p:sp>
      <p:cxnSp>
        <p:nvCxnSpPr>
          <p:cNvPr id="14" name="直接箭头连接符 13">
            <a:extLst>
              <a:ext uri="{FF2B5EF4-FFF2-40B4-BE49-F238E27FC236}">
                <a16:creationId xmlns:a16="http://schemas.microsoft.com/office/drawing/2014/main" id="{60BFF1FE-348D-4B6A-A02D-C465B9EAAB23}"/>
              </a:ext>
            </a:extLst>
          </p:cNvPr>
          <p:cNvCxnSpPr/>
          <p:nvPr/>
        </p:nvCxnSpPr>
        <p:spPr>
          <a:xfrm>
            <a:off x="3271520" y="4129009"/>
            <a:ext cx="0" cy="296812"/>
          </a:xfrm>
          <a:prstGeom prst="straightConnector1">
            <a:avLst/>
          </a:prstGeom>
          <a:ln w="28575">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67C2DA5-5CBB-45A5-8927-889E8FE67442}"/>
              </a:ext>
            </a:extLst>
          </p:cNvPr>
          <p:cNvCxnSpPr/>
          <p:nvPr/>
        </p:nvCxnSpPr>
        <p:spPr>
          <a:xfrm>
            <a:off x="3271520" y="5169268"/>
            <a:ext cx="0" cy="296812"/>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0A4FA6B-3384-45FD-8311-20A2FDE18AE4}"/>
              </a:ext>
            </a:extLst>
          </p:cNvPr>
          <p:cNvCxnSpPr>
            <a:cxnSpLocks/>
          </p:cNvCxnSpPr>
          <p:nvPr/>
        </p:nvCxnSpPr>
        <p:spPr>
          <a:xfrm>
            <a:off x="1808479" y="4770935"/>
            <a:ext cx="467255" cy="0"/>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317F4C-99EA-4C81-9C14-FC3A330764C6}"/>
              </a:ext>
            </a:extLst>
          </p:cNvPr>
          <p:cNvSpPr>
            <a:spLocks noGrp="1"/>
          </p:cNvSpPr>
          <p:nvPr>
            <p:ph type="sldNum" sz="quarter" idx="12"/>
          </p:nvPr>
        </p:nvSpPr>
        <p:spPr/>
        <p:txBody>
          <a:bodyPr/>
          <a:lstStyle/>
          <a:p>
            <a:fld id="{48F63A3B-78C7-47BE-AE5E-E10140E04643}" type="slidenum">
              <a:rPr lang="en-US" smtClean="0"/>
              <a:t>24</a:t>
            </a:fld>
            <a:endParaRPr lang="en-US" dirty="0"/>
          </a:p>
        </p:txBody>
      </p:sp>
      <p:sp>
        <p:nvSpPr>
          <p:cNvPr id="3" name="标题 1">
            <a:extLst>
              <a:ext uri="{FF2B5EF4-FFF2-40B4-BE49-F238E27FC236}">
                <a16:creationId xmlns:a16="http://schemas.microsoft.com/office/drawing/2014/main" id="{1907851B-CBD5-460C-94C1-D7767FD253FA}"/>
              </a:ext>
            </a:extLst>
          </p:cNvPr>
          <p:cNvSpPr txBox="1">
            <a:spLocks/>
          </p:cNvSpPr>
          <p:nvPr/>
        </p:nvSpPr>
        <p:spPr>
          <a:xfrm>
            <a:off x="855755" y="302083"/>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latin typeface="+mn-lt"/>
                <a:ea typeface="+mn-ea"/>
                <a:cs typeface="+mn-cs"/>
              </a:rPr>
              <a:t>协和医院</a:t>
            </a:r>
            <a:r>
              <a:rPr lang="en-US" altLang="zh-CN" sz="2400" b="1" dirty="0">
                <a:latin typeface="+mn-lt"/>
                <a:ea typeface="+mn-ea"/>
                <a:cs typeface="+mn-cs"/>
              </a:rPr>
              <a:t>SLE_PAH</a:t>
            </a:r>
            <a:r>
              <a:rPr lang="zh-CN" altLang="en-US" sz="2400" b="1" dirty="0">
                <a:latin typeface="+mn-lt"/>
                <a:ea typeface="+mn-ea"/>
                <a:cs typeface="+mn-cs"/>
              </a:rPr>
              <a:t>项目数据（当前）</a:t>
            </a:r>
            <a:endParaRPr lang="en-US" altLang="zh-CN" sz="2400" b="1" dirty="0">
              <a:latin typeface="+mn-lt"/>
              <a:ea typeface="+mn-ea"/>
              <a:cs typeface="+mn-cs"/>
            </a:endParaRPr>
          </a:p>
        </p:txBody>
      </p:sp>
      <p:sp>
        <p:nvSpPr>
          <p:cNvPr id="4" name="标题 1">
            <a:extLst>
              <a:ext uri="{FF2B5EF4-FFF2-40B4-BE49-F238E27FC236}">
                <a16:creationId xmlns:a16="http://schemas.microsoft.com/office/drawing/2014/main" id="{C086D9FB-EC35-47A6-912B-4638B8A29FFF}"/>
              </a:ext>
            </a:extLst>
          </p:cNvPr>
          <p:cNvSpPr txBox="1">
            <a:spLocks/>
          </p:cNvSpPr>
          <p:nvPr/>
        </p:nvSpPr>
        <p:spPr>
          <a:xfrm>
            <a:off x="1385130" y="2259373"/>
            <a:ext cx="2211537"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latin typeface="+mn-lt"/>
                <a:ea typeface="+mn-ea"/>
                <a:cs typeface="+mn-cs"/>
              </a:rPr>
              <a:t>SLE_PAH 3</a:t>
            </a:r>
            <a:r>
              <a:rPr lang="zh-CN" altLang="en-US" sz="1800" b="1" dirty="0">
                <a:latin typeface="+mn-lt"/>
                <a:ea typeface="+mn-ea"/>
                <a:cs typeface="+mn-cs"/>
              </a:rPr>
              <a:t>例</a:t>
            </a:r>
            <a:endParaRPr lang="en-US" altLang="zh-CN" sz="1800" b="1" dirty="0">
              <a:latin typeface="+mn-lt"/>
              <a:ea typeface="+mn-ea"/>
              <a:cs typeface="+mn-cs"/>
            </a:endParaRPr>
          </a:p>
          <a:p>
            <a:endParaRPr lang="en-US" altLang="zh-CN" sz="1800" b="1" dirty="0">
              <a:latin typeface="+mn-lt"/>
              <a:ea typeface="+mn-ea"/>
              <a:cs typeface="+mn-cs"/>
            </a:endParaRPr>
          </a:p>
        </p:txBody>
      </p:sp>
      <p:sp>
        <p:nvSpPr>
          <p:cNvPr id="12" name="文本框 11">
            <a:extLst>
              <a:ext uri="{FF2B5EF4-FFF2-40B4-BE49-F238E27FC236}">
                <a16:creationId xmlns:a16="http://schemas.microsoft.com/office/drawing/2014/main" id="{ADDBE73D-699C-468A-AFEB-9FD9B3F2FE04}"/>
              </a:ext>
            </a:extLst>
          </p:cNvPr>
          <p:cNvSpPr txBox="1"/>
          <p:nvPr/>
        </p:nvSpPr>
        <p:spPr>
          <a:xfrm>
            <a:off x="1358990" y="3657001"/>
            <a:ext cx="4475353" cy="369332"/>
          </a:xfrm>
          <a:prstGeom prst="rect">
            <a:avLst/>
          </a:prstGeom>
          <a:noFill/>
        </p:spPr>
        <p:txBody>
          <a:bodyPr wrap="square">
            <a:spAutoFit/>
          </a:bodyPr>
          <a:lstStyle/>
          <a:p>
            <a:r>
              <a:rPr lang="zh-CN" altLang="en-US" sz="1800" b="1" dirty="0">
                <a:latin typeface="+mn-lt"/>
                <a:ea typeface="+mn-ea"/>
                <a:cs typeface="+mn-cs"/>
              </a:rPr>
              <a:t>健康对照 </a:t>
            </a:r>
            <a:r>
              <a:rPr lang="en-US" altLang="zh-CN" sz="1800" b="1" dirty="0">
                <a:latin typeface="+mn-lt"/>
                <a:ea typeface="+mn-ea"/>
                <a:cs typeface="+mn-cs"/>
              </a:rPr>
              <a:t>2</a:t>
            </a:r>
            <a:r>
              <a:rPr lang="zh-CN" altLang="en-US" sz="1800" b="1" dirty="0">
                <a:latin typeface="+mn-lt"/>
                <a:ea typeface="+mn-ea"/>
                <a:cs typeface="+mn-cs"/>
              </a:rPr>
              <a:t>例       成年女性 </a:t>
            </a:r>
            <a:r>
              <a:rPr lang="en-US" altLang="zh-CN" sz="1800" b="1" dirty="0">
                <a:latin typeface="+mn-lt"/>
                <a:ea typeface="+mn-ea"/>
                <a:cs typeface="+mn-cs"/>
              </a:rPr>
              <a:t>LLS QJY</a:t>
            </a:r>
            <a:r>
              <a:rPr lang="zh-CN" altLang="en-US" sz="1800" b="1" dirty="0">
                <a:latin typeface="+mn-lt"/>
                <a:ea typeface="+mn-ea"/>
                <a:cs typeface="+mn-cs"/>
              </a:rPr>
              <a:t>      </a:t>
            </a:r>
            <a:r>
              <a:rPr lang="en-US" altLang="zh-CN" sz="1800" b="1" dirty="0">
                <a:latin typeface="+mn-lt"/>
                <a:ea typeface="+mn-ea"/>
                <a:cs typeface="+mn-cs"/>
              </a:rPr>
              <a:t> </a:t>
            </a:r>
          </a:p>
        </p:txBody>
      </p:sp>
      <p:sp>
        <p:nvSpPr>
          <p:cNvPr id="13" name="标题 1">
            <a:extLst>
              <a:ext uri="{FF2B5EF4-FFF2-40B4-BE49-F238E27FC236}">
                <a16:creationId xmlns:a16="http://schemas.microsoft.com/office/drawing/2014/main" id="{967600D6-0CB7-483A-AD0F-340C05C13DDD}"/>
              </a:ext>
            </a:extLst>
          </p:cNvPr>
          <p:cNvSpPr txBox="1">
            <a:spLocks/>
          </p:cNvSpPr>
          <p:nvPr/>
        </p:nvSpPr>
        <p:spPr>
          <a:xfrm>
            <a:off x="2967967" y="1974376"/>
            <a:ext cx="2211537"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latin typeface="+mn-lt"/>
                <a:ea typeface="+mn-ea"/>
                <a:cs typeface="+mn-cs"/>
              </a:rPr>
              <a:t>治疗前 </a:t>
            </a:r>
            <a:r>
              <a:rPr lang="en-US" altLang="zh-CN" sz="1800" b="1" dirty="0">
                <a:latin typeface="+mn-lt"/>
                <a:ea typeface="+mn-ea"/>
                <a:cs typeface="+mn-cs"/>
              </a:rPr>
              <a:t>2</a:t>
            </a:r>
            <a:r>
              <a:rPr lang="zh-CN" altLang="en-US" sz="1800" b="1" dirty="0">
                <a:latin typeface="+mn-lt"/>
                <a:ea typeface="+mn-ea"/>
                <a:cs typeface="+mn-cs"/>
              </a:rPr>
              <a:t>例 </a:t>
            </a:r>
            <a:r>
              <a:rPr lang="en-US" altLang="zh-CN" sz="1800" b="1" dirty="0">
                <a:latin typeface="+mn-lt"/>
                <a:ea typeface="+mn-ea"/>
                <a:cs typeface="+mn-cs"/>
              </a:rPr>
              <a:t>LL XH</a:t>
            </a:r>
          </a:p>
          <a:p>
            <a:endParaRPr lang="en-US" altLang="zh-CN" sz="1800" b="1" dirty="0">
              <a:latin typeface="+mn-lt"/>
              <a:ea typeface="+mn-ea"/>
              <a:cs typeface="+mn-cs"/>
            </a:endParaRPr>
          </a:p>
        </p:txBody>
      </p:sp>
      <p:sp>
        <p:nvSpPr>
          <p:cNvPr id="15" name="文本框 14">
            <a:extLst>
              <a:ext uri="{FF2B5EF4-FFF2-40B4-BE49-F238E27FC236}">
                <a16:creationId xmlns:a16="http://schemas.microsoft.com/office/drawing/2014/main" id="{ECF950F4-56D2-4049-BB2A-B87CA089ED88}"/>
              </a:ext>
            </a:extLst>
          </p:cNvPr>
          <p:cNvSpPr txBox="1"/>
          <p:nvPr/>
        </p:nvSpPr>
        <p:spPr>
          <a:xfrm>
            <a:off x="2885607" y="2755150"/>
            <a:ext cx="4751323" cy="369332"/>
          </a:xfrm>
          <a:prstGeom prst="rect">
            <a:avLst/>
          </a:prstGeom>
          <a:noFill/>
        </p:spPr>
        <p:txBody>
          <a:bodyPr wrap="square">
            <a:spAutoFit/>
          </a:bodyPr>
          <a:lstStyle/>
          <a:p>
            <a:r>
              <a:rPr lang="zh-CN" altLang="en-US" sz="1800" b="1" dirty="0">
                <a:latin typeface="+mn-lt"/>
                <a:ea typeface="+mn-ea"/>
                <a:cs typeface="+mn-cs"/>
              </a:rPr>
              <a:t>治疗后 </a:t>
            </a:r>
            <a:r>
              <a:rPr lang="en-US" altLang="zh-CN" sz="1800" b="1" dirty="0">
                <a:latin typeface="+mn-lt"/>
                <a:ea typeface="+mn-ea"/>
                <a:cs typeface="+mn-cs"/>
              </a:rPr>
              <a:t>1</a:t>
            </a:r>
            <a:r>
              <a:rPr lang="zh-CN" altLang="en-US" sz="1800" b="1" dirty="0">
                <a:latin typeface="+mn-lt"/>
                <a:ea typeface="+mn-ea"/>
                <a:cs typeface="+mn-cs"/>
              </a:rPr>
              <a:t>例 </a:t>
            </a:r>
            <a:r>
              <a:rPr lang="en-US" altLang="zh-CN" sz="1800" b="1" dirty="0">
                <a:latin typeface="+mn-lt"/>
                <a:ea typeface="+mn-ea"/>
                <a:cs typeface="+mn-cs"/>
              </a:rPr>
              <a:t>XYY (</a:t>
            </a:r>
            <a:r>
              <a:rPr lang="zh-CN" altLang="en-US" sz="1800" b="1" dirty="0">
                <a:latin typeface="+mn-lt"/>
                <a:ea typeface="+mn-ea"/>
                <a:cs typeface="+mn-cs"/>
              </a:rPr>
              <a:t>与治疗前</a:t>
            </a:r>
            <a:r>
              <a:rPr lang="en-US" altLang="zh-CN" sz="1800" b="1" dirty="0">
                <a:latin typeface="+mn-lt"/>
                <a:ea typeface="+mn-ea"/>
                <a:cs typeface="+mn-cs"/>
              </a:rPr>
              <a:t>XH</a:t>
            </a:r>
            <a:r>
              <a:rPr lang="zh-CN" altLang="en-US" sz="1800" b="1" dirty="0">
                <a:latin typeface="+mn-lt"/>
                <a:ea typeface="+mn-ea"/>
                <a:cs typeface="+mn-cs"/>
              </a:rPr>
              <a:t>配对</a:t>
            </a:r>
            <a:r>
              <a:rPr lang="en-US" altLang="zh-CN" sz="1800" b="1" dirty="0">
                <a:latin typeface="+mn-lt"/>
                <a:ea typeface="+mn-ea"/>
                <a:cs typeface="+mn-cs"/>
              </a:rPr>
              <a:t>) </a:t>
            </a:r>
          </a:p>
        </p:txBody>
      </p:sp>
      <p:grpSp>
        <p:nvGrpSpPr>
          <p:cNvPr id="9" name="组合 8">
            <a:extLst>
              <a:ext uri="{FF2B5EF4-FFF2-40B4-BE49-F238E27FC236}">
                <a16:creationId xmlns:a16="http://schemas.microsoft.com/office/drawing/2014/main" id="{5FB4D1BB-77CE-41CE-AE21-63B75F159A14}"/>
              </a:ext>
            </a:extLst>
          </p:cNvPr>
          <p:cNvGrpSpPr/>
          <p:nvPr/>
        </p:nvGrpSpPr>
        <p:grpSpPr>
          <a:xfrm>
            <a:off x="7515009" y="1663237"/>
            <a:ext cx="3759932" cy="2910764"/>
            <a:chOff x="7928610" y="755728"/>
            <a:chExt cx="3759932" cy="2910764"/>
          </a:xfrm>
        </p:grpSpPr>
        <p:pic>
          <p:nvPicPr>
            <p:cNvPr id="10" name="图片 9">
              <a:extLst>
                <a:ext uri="{FF2B5EF4-FFF2-40B4-BE49-F238E27FC236}">
                  <a16:creationId xmlns:a16="http://schemas.microsoft.com/office/drawing/2014/main" id="{1F987AD5-B780-414E-911B-CF34E31F647B}"/>
                </a:ext>
              </a:extLst>
            </p:cNvPr>
            <p:cNvPicPr>
              <a:picLocks noChangeAspect="1"/>
            </p:cNvPicPr>
            <p:nvPr/>
          </p:nvPicPr>
          <p:blipFill>
            <a:blip r:embed="rId3"/>
            <a:stretch>
              <a:fillRect/>
            </a:stretch>
          </p:blipFill>
          <p:spPr>
            <a:xfrm>
              <a:off x="7928610" y="1096963"/>
              <a:ext cx="3759932" cy="2569529"/>
            </a:xfrm>
            <a:prstGeom prst="rect">
              <a:avLst/>
            </a:prstGeom>
          </p:spPr>
        </p:pic>
        <p:cxnSp>
          <p:nvCxnSpPr>
            <p:cNvPr id="11" name="直接连接符 10">
              <a:extLst>
                <a:ext uri="{FF2B5EF4-FFF2-40B4-BE49-F238E27FC236}">
                  <a16:creationId xmlns:a16="http://schemas.microsoft.com/office/drawing/2014/main" id="{6C97C34D-2701-4B10-BBE9-B693A96F16AF}"/>
                </a:ext>
              </a:extLst>
            </p:cNvPr>
            <p:cNvCxnSpPr>
              <a:cxnSpLocks/>
            </p:cNvCxnSpPr>
            <p:nvPr/>
          </p:nvCxnSpPr>
          <p:spPr>
            <a:xfrm>
              <a:off x="9869536" y="1147763"/>
              <a:ext cx="0" cy="1899920"/>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5136723-B40A-4F11-9ACC-638670A4FD55}"/>
                </a:ext>
              </a:extLst>
            </p:cNvPr>
            <p:cNvCxnSpPr>
              <a:cxnSpLocks/>
            </p:cNvCxnSpPr>
            <p:nvPr/>
          </p:nvCxnSpPr>
          <p:spPr>
            <a:xfrm>
              <a:off x="8904336" y="1147763"/>
              <a:ext cx="0" cy="1899920"/>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0A2E46C-1020-4330-97C8-57209AA983DD}"/>
                </a:ext>
              </a:extLst>
            </p:cNvPr>
            <p:cNvSpPr txBox="1"/>
            <p:nvPr/>
          </p:nvSpPr>
          <p:spPr>
            <a:xfrm>
              <a:off x="8320139" y="758864"/>
              <a:ext cx="1549397"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batch1</a:t>
              </a:r>
              <a:endParaRPr lang="zh-CN" altLang="en-US" sz="14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76622094-F2E5-4B11-B41A-E973D74616EA}"/>
                </a:ext>
              </a:extLst>
            </p:cNvPr>
            <p:cNvSpPr txBox="1"/>
            <p:nvPr/>
          </p:nvSpPr>
          <p:spPr>
            <a:xfrm>
              <a:off x="9094837" y="758864"/>
              <a:ext cx="1549397"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batch2</a:t>
              </a:r>
              <a:endParaRPr lang="zh-CN" altLang="en-US" sz="14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654E51CD-80F1-46D0-B872-299638550B7A}"/>
                </a:ext>
              </a:extLst>
            </p:cNvPr>
            <p:cNvSpPr txBox="1"/>
            <p:nvPr/>
          </p:nvSpPr>
          <p:spPr>
            <a:xfrm>
              <a:off x="9984231" y="755728"/>
              <a:ext cx="1549397"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batch3</a:t>
              </a:r>
              <a:endParaRPr lang="zh-CN" altLang="en-US" sz="1400" dirty="0">
                <a:latin typeface="Arial" panose="020B0604020202020204" pitchFamily="34" charset="0"/>
                <a:cs typeface="Arial" panose="020B0604020202020204" pitchFamily="34" charset="0"/>
              </a:endParaRPr>
            </a:p>
          </p:txBody>
        </p:sp>
      </p:grpSp>
      <p:sp>
        <p:nvSpPr>
          <p:cNvPr id="20" name="左中括号 19">
            <a:extLst>
              <a:ext uri="{FF2B5EF4-FFF2-40B4-BE49-F238E27FC236}">
                <a16:creationId xmlns:a16="http://schemas.microsoft.com/office/drawing/2014/main" id="{2A77F99D-00A0-40D0-8ED8-D5F9906049DF}"/>
              </a:ext>
            </a:extLst>
          </p:cNvPr>
          <p:cNvSpPr/>
          <p:nvPr/>
        </p:nvSpPr>
        <p:spPr>
          <a:xfrm rot="16200000">
            <a:off x="8810437" y="3712130"/>
            <a:ext cx="247409" cy="1476332"/>
          </a:xfrm>
          <a:prstGeom prst="leftBracket">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D553A8D-307C-4FD2-A9CA-51F01DEAE0AA}"/>
              </a:ext>
            </a:extLst>
          </p:cNvPr>
          <p:cNvSpPr txBox="1"/>
          <p:nvPr/>
        </p:nvSpPr>
        <p:spPr>
          <a:xfrm>
            <a:off x="8681236" y="4576068"/>
            <a:ext cx="1320788" cy="369332"/>
          </a:xfrm>
          <a:prstGeom prst="rect">
            <a:avLst/>
          </a:prstGeom>
          <a:noFill/>
        </p:spPr>
        <p:txBody>
          <a:bodyPr wrap="square" rtlCol="0">
            <a:spAutoFit/>
          </a:bodyPr>
          <a:lstStyle/>
          <a:p>
            <a:r>
              <a:rPr lang="en-US" altLang="zh-CN" dirty="0"/>
              <a:t>pair</a:t>
            </a:r>
            <a:endParaRPr lang="zh-CN" altLang="en-US" dirty="0"/>
          </a:p>
        </p:txBody>
      </p:sp>
    </p:spTree>
    <p:extLst>
      <p:ext uri="{BB962C8B-B14F-4D97-AF65-F5344CB8AC3E}">
        <p14:creationId xmlns:p14="http://schemas.microsoft.com/office/powerpoint/2010/main" val="3775779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9768AD-8C80-42B0-B663-0C5665D2B885}"/>
              </a:ext>
            </a:extLst>
          </p:cNvPr>
          <p:cNvSpPr>
            <a:spLocks noGrp="1"/>
          </p:cNvSpPr>
          <p:nvPr>
            <p:ph type="sldNum" sz="quarter" idx="12"/>
          </p:nvPr>
        </p:nvSpPr>
        <p:spPr/>
        <p:txBody>
          <a:bodyPr/>
          <a:lstStyle/>
          <a:p>
            <a:fld id="{48F63A3B-78C7-47BE-AE5E-E10140E04643}" type="slidenum">
              <a:rPr lang="en-US" smtClean="0"/>
              <a:t>25</a:t>
            </a:fld>
            <a:endParaRPr lang="en-US" dirty="0"/>
          </a:p>
        </p:txBody>
      </p:sp>
      <p:pic>
        <p:nvPicPr>
          <p:cNvPr id="6" name="图片 5">
            <a:extLst>
              <a:ext uri="{FF2B5EF4-FFF2-40B4-BE49-F238E27FC236}">
                <a16:creationId xmlns:a16="http://schemas.microsoft.com/office/drawing/2014/main" id="{116F6C71-891A-4E15-99D3-86EEB75B2163}"/>
              </a:ext>
            </a:extLst>
          </p:cNvPr>
          <p:cNvPicPr>
            <a:picLocks noChangeAspect="1"/>
          </p:cNvPicPr>
          <p:nvPr/>
        </p:nvPicPr>
        <p:blipFill>
          <a:blip r:embed="rId3"/>
          <a:stretch>
            <a:fillRect/>
          </a:stretch>
        </p:blipFill>
        <p:spPr>
          <a:xfrm>
            <a:off x="3103304" y="419912"/>
            <a:ext cx="4611523" cy="3368183"/>
          </a:xfrm>
          <a:prstGeom prst="rect">
            <a:avLst/>
          </a:prstGeom>
        </p:spPr>
      </p:pic>
      <p:pic>
        <p:nvPicPr>
          <p:cNvPr id="8" name="图片 7">
            <a:extLst>
              <a:ext uri="{FF2B5EF4-FFF2-40B4-BE49-F238E27FC236}">
                <a16:creationId xmlns:a16="http://schemas.microsoft.com/office/drawing/2014/main" id="{9A24F68E-6739-4510-BB5E-EDD1F5D1F0D3}"/>
              </a:ext>
            </a:extLst>
          </p:cNvPr>
          <p:cNvPicPr>
            <a:picLocks noChangeAspect="1"/>
          </p:cNvPicPr>
          <p:nvPr/>
        </p:nvPicPr>
        <p:blipFill>
          <a:blip r:embed="rId4"/>
          <a:stretch>
            <a:fillRect/>
          </a:stretch>
        </p:blipFill>
        <p:spPr>
          <a:xfrm>
            <a:off x="1210315" y="4131733"/>
            <a:ext cx="3031359" cy="2485648"/>
          </a:xfrm>
          <a:prstGeom prst="rect">
            <a:avLst/>
          </a:prstGeom>
        </p:spPr>
      </p:pic>
      <p:pic>
        <p:nvPicPr>
          <p:cNvPr id="10" name="图片 9">
            <a:extLst>
              <a:ext uri="{FF2B5EF4-FFF2-40B4-BE49-F238E27FC236}">
                <a16:creationId xmlns:a16="http://schemas.microsoft.com/office/drawing/2014/main" id="{BD889E01-FFBE-43E9-8792-38A4845C28C2}"/>
              </a:ext>
            </a:extLst>
          </p:cNvPr>
          <p:cNvPicPr>
            <a:picLocks noChangeAspect="1"/>
          </p:cNvPicPr>
          <p:nvPr/>
        </p:nvPicPr>
        <p:blipFill>
          <a:blip r:embed="rId5"/>
          <a:stretch>
            <a:fillRect/>
          </a:stretch>
        </p:blipFill>
        <p:spPr>
          <a:xfrm>
            <a:off x="4490721" y="4131733"/>
            <a:ext cx="3031360" cy="2485648"/>
          </a:xfrm>
          <a:prstGeom prst="rect">
            <a:avLst/>
          </a:prstGeom>
        </p:spPr>
      </p:pic>
      <p:pic>
        <p:nvPicPr>
          <p:cNvPr id="12" name="图片 11">
            <a:extLst>
              <a:ext uri="{FF2B5EF4-FFF2-40B4-BE49-F238E27FC236}">
                <a16:creationId xmlns:a16="http://schemas.microsoft.com/office/drawing/2014/main" id="{A9C60B4F-5C58-4385-8B36-CC3B0279FD64}"/>
              </a:ext>
            </a:extLst>
          </p:cNvPr>
          <p:cNvPicPr>
            <a:picLocks noChangeAspect="1"/>
          </p:cNvPicPr>
          <p:nvPr/>
        </p:nvPicPr>
        <p:blipFill>
          <a:blip r:embed="rId6"/>
          <a:stretch>
            <a:fillRect/>
          </a:stretch>
        </p:blipFill>
        <p:spPr>
          <a:xfrm>
            <a:off x="8054469" y="4206546"/>
            <a:ext cx="2844429" cy="2332368"/>
          </a:xfrm>
          <a:prstGeom prst="rect">
            <a:avLst/>
          </a:prstGeom>
        </p:spPr>
      </p:pic>
      <p:sp>
        <p:nvSpPr>
          <p:cNvPr id="17" name="文本框 16">
            <a:extLst>
              <a:ext uri="{FF2B5EF4-FFF2-40B4-BE49-F238E27FC236}">
                <a16:creationId xmlns:a16="http://schemas.microsoft.com/office/drawing/2014/main" id="{20CD4853-6747-41EA-B2AA-02B686D7C73B}"/>
              </a:ext>
            </a:extLst>
          </p:cNvPr>
          <p:cNvSpPr txBox="1"/>
          <p:nvPr/>
        </p:nvSpPr>
        <p:spPr>
          <a:xfrm>
            <a:off x="355600" y="264160"/>
            <a:ext cx="4480560" cy="461665"/>
          </a:xfrm>
          <a:prstGeom prst="rect">
            <a:avLst/>
          </a:prstGeom>
          <a:noFill/>
        </p:spPr>
        <p:txBody>
          <a:bodyPr wrap="square" rtlCol="0">
            <a:spAutoFit/>
          </a:bodyPr>
          <a:lstStyle/>
          <a:p>
            <a:r>
              <a:rPr lang="en-US" altLang="zh-CN" sz="2400" dirty="0"/>
              <a:t>Whole PBMC</a:t>
            </a:r>
            <a:endParaRPr lang="zh-CN" altLang="en-US" sz="2400" dirty="0"/>
          </a:p>
        </p:txBody>
      </p:sp>
    </p:spTree>
    <p:extLst>
      <p:ext uri="{BB962C8B-B14F-4D97-AF65-F5344CB8AC3E}">
        <p14:creationId xmlns:p14="http://schemas.microsoft.com/office/powerpoint/2010/main" val="3571101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58362E-77B8-4050-89D8-153F2265AD2C}"/>
              </a:ext>
            </a:extLst>
          </p:cNvPr>
          <p:cNvSpPr>
            <a:spLocks noGrp="1"/>
          </p:cNvSpPr>
          <p:nvPr>
            <p:ph type="sldNum" sz="quarter" idx="12"/>
          </p:nvPr>
        </p:nvSpPr>
        <p:spPr/>
        <p:txBody>
          <a:bodyPr/>
          <a:lstStyle/>
          <a:p>
            <a:fld id="{48F63A3B-78C7-47BE-AE5E-E10140E04643}" type="slidenum">
              <a:rPr lang="en-US" smtClean="0"/>
              <a:t>26</a:t>
            </a:fld>
            <a:endParaRPr lang="en-US" dirty="0"/>
          </a:p>
        </p:txBody>
      </p:sp>
      <p:pic>
        <p:nvPicPr>
          <p:cNvPr id="4" name="图片 3">
            <a:extLst>
              <a:ext uri="{FF2B5EF4-FFF2-40B4-BE49-F238E27FC236}">
                <a16:creationId xmlns:a16="http://schemas.microsoft.com/office/drawing/2014/main" id="{DC04A73B-011D-4EFA-B824-B79891091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5" y="1763375"/>
            <a:ext cx="5301735" cy="3180592"/>
          </a:xfrm>
          <a:prstGeom prst="rect">
            <a:avLst/>
          </a:prstGeom>
        </p:spPr>
      </p:pic>
      <p:sp>
        <p:nvSpPr>
          <p:cNvPr id="5" name="文本框 4">
            <a:extLst>
              <a:ext uri="{FF2B5EF4-FFF2-40B4-BE49-F238E27FC236}">
                <a16:creationId xmlns:a16="http://schemas.microsoft.com/office/drawing/2014/main" id="{DB342EFD-A689-48C5-8D0F-D865C1314873}"/>
              </a:ext>
            </a:extLst>
          </p:cNvPr>
          <p:cNvSpPr txBox="1"/>
          <p:nvPr/>
        </p:nvSpPr>
        <p:spPr>
          <a:xfrm>
            <a:off x="317500" y="271780"/>
            <a:ext cx="6814820" cy="461665"/>
          </a:xfrm>
          <a:prstGeom prst="rect">
            <a:avLst/>
          </a:prstGeom>
          <a:noFill/>
        </p:spPr>
        <p:txBody>
          <a:bodyPr wrap="square" rtlCol="0">
            <a:spAutoFit/>
          </a:bodyPr>
          <a:lstStyle/>
          <a:p>
            <a:r>
              <a:rPr lang="en-US" altLang="zh-CN" sz="2400" dirty="0"/>
              <a:t>Overview of PBMC cell type distribution</a:t>
            </a:r>
            <a:endParaRPr lang="zh-CN" altLang="en-US" sz="2400" dirty="0"/>
          </a:p>
        </p:txBody>
      </p:sp>
      <p:sp>
        <p:nvSpPr>
          <p:cNvPr id="6" name="文本框 5">
            <a:extLst>
              <a:ext uri="{FF2B5EF4-FFF2-40B4-BE49-F238E27FC236}">
                <a16:creationId xmlns:a16="http://schemas.microsoft.com/office/drawing/2014/main" id="{A767B10C-C085-4E34-BAB6-2C5077955401}"/>
              </a:ext>
            </a:extLst>
          </p:cNvPr>
          <p:cNvSpPr txBox="1"/>
          <p:nvPr/>
        </p:nvSpPr>
        <p:spPr>
          <a:xfrm>
            <a:off x="2407920" y="5134467"/>
            <a:ext cx="1600200" cy="369332"/>
          </a:xfrm>
          <a:prstGeom prst="rect">
            <a:avLst/>
          </a:prstGeom>
          <a:noFill/>
        </p:spPr>
        <p:txBody>
          <a:bodyPr wrap="square" rtlCol="0">
            <a:spAutoFit/>
          </a:bodyPr>
          <a:lstStyle/>
          <a:p>
            <a:r>
              <a:rPr lang="en-US" altLang="zh-CN" dirty="0"/>
              <a:t>Sample level </a:t>
            </a:r>
            <a:endParaRPr lang="zh-CN" altLang="en-US" dirty="0"/>
          </a:p>
        </p:txBody>
      </p:sp>
      <p:sp>
        <p:nvSpPr>
          <p:cNvPr id="7" name="文本框 6">
            <a:extLst>
              <a:ext uri="{FF2B5EF4-FFF2-40B4-BE49-F238E27FC236}">
                <a16:creationId xmlns:a16="http://schemas.microsoft.com/office/drawing/2014/main" id="{878CA587-3650-4B35-9C1A-EBF4B5834BF9}"/>
              </a:ext>
            </a:extLst>
          </p:cNvPr>
          <p:cNvSpPr txBox="1"/>
          <p:nvPr/>
        </p:nvSpPr>
        <p:spPr>
          <a:xfrm>
            <a:off x="8846820" y="4949801"/>
            <a:ext cx="1600200" cy="369332"/>
          </a:xfrm>
          <a:prstGeom prst="rect">
            <a:avLst/>
          </a:prstGeom>
          <a:noFill/>
        </p:spPr>
        <p:txBody>
          <a:bodyPr wrap="square" rtlCol="0">
            <a:spAutoFit/>
          </a:bodyPr>
          <a:lstStyle/>
          <a:p>
            <a:r>
              <a:rPr lang="en-US" altLang="zh-CN" dirty="0"/>
              <a:t>Group level </a:t>
            </a:r>
            <a:endParaRPr lang="zh-CN" altLang="en-US" dirty="0"/>
          </a:p>
        </p:txBody>
      </p:sp>
      <p:pic>
        <p:nvPicPr>
          <p:cNvPr id="9" name="图片 8">
            <a:extLst>
              <a:ext uri="{FF2B5EF4-FFF2-40B4-BE49-F238E27FC236}">
                <a16:creationId xmlns:a16="http://schemas.microsoft.com/office/drawing/2014/main" id="{8BBD2917-4957-41E5-980C-7B0152770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445" y="1763375"/>
            <a:ext cx="5301734" cy="3180592"/>
          </a:xfrm>
          <a:prstGeom prst="rect">
            <a:avLst/>
          </a:prstGeom>
        </p:spPr>
      </p:pic>
    </p:spTree>
    <p:extLst>
      <p:ext uri="{BB962C8B-B14F-4D97-AF65-F5344CB8AC3E}">
        <p14:creationId xmlns:p14="http://schemas.microsoft.com/office/powerpoint/2010/main" val="1774214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6D5E92C-F213-42BC-990C-D85BCBC15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43" y="3834620"/>
            <a:ext cx="4331910" cy="2598779"/>
          </a:xfrm>
          <a:prstGeom prst="rect">
            <a:avLst/>
          </a:prstGeom>
        </p:spPr>
      </p:pic>
      <p:sp>
        <p:nvSpPr>
          <p:cNvPr id="2" name="灯片编号占位符 1">
            <a:extLst>
              <a:ext uri="{FF2B5EF4-FFF2-40B4-BE49-F238E27FC236}">
                <a16:creationId xmlns:a16="http://schemas.microsoft.com/office/drawing/2014/main" id="{FAD47AB1-8EF1-4343-A9F1-FE6CBA304336}"/>
              </a:ext>
            </a:extLst>
          </p:cNvPr>
          <p:cNvSpPr>
            <a:spLocks noGrp="1"/>
          </p:cNvSpPr>
          <p:nvPr>
            <p:ph type="sldNum" sz="quarter" idx="12"/>
          </p:nvPr>
        </p:nvSpPr>
        <p:spPr/>
        <p:txBody>
          <a:bodyPr/>
          <a:lstStyle/>
          <a:p>
            <a:fld id="{48F63A3B-78C7-47BE-AE5E-E10140E04643}" type="slidenum">
              <a:rPr lang="en-US" smtClean="0"/>
              <a:t>27</a:t>
            </a:fld>
            <a:endParaRPr lang="en-US" dirty="0"/>
          </a:p>
        </p:txBody>
      </p:sp>
      <p:sp>
        <p:nvSpPr>
          <p:cNvPr id="3" name="文本框 2">
            <a:extLst>
              <a:ext uri="{FF2B5EF4-FFF2-40B4-BE49-F238E27FC236}">
                <a16:creationId xmlns:a16="http://schemas.microsoft.com/office/drawing/2014/main" id="{BF3371A0-46C9-4988-957F-AF81087C7599}"/>
              </a:ext>
            </a:extLst>
          </p:cNvPr>
          <p:cNvSpPr txBox="1"/>
          <p:nvPr/>
        </p:nvSpPr>
        <p:spPr>
          <a:xfrm>
            <a:off x="355600" y="264160"/>
            <a:ext cx="4480560" cy="461665"/>
          </a:xfrm>
          <a:prstGeom prst="rect">
            <a:avLst/>
          </a:prstGeom>
          <a:noFill/>
        </p:spPr>
        <p:txBody>
          <a:bodyPr wrap="square" rtlCol="0">
            <a:spAutoFit/>
          </a:bodyPr>
          <a:lstStyle/>
          <a:p>
            <a:r>
              <a:rPr lang="en-US" altLang="zh-CN" sz="2400" dirty="0"/>
              <a:t>B</a:t>
            </a:r>
            <a:r>
              <a:rPr lang="zh-CN" altLang="en-US" sz="2400" dirty="0"/>
              <a:t> </a:t>
            </a:r>
            <a:r>
              <a:rPr lang="en-US" altLang="zh-CN" sz="2400" dirty="0"/>
              <a:t>cell analysis</a:t>
            </a:r>
            <a:r>
              <a:rPr lang="zh-CN" altLang="en-US" sz="2400" dirty="0"/>
              <a:t>：</a:t>
            </a:r>
            <a:r>
              <a:rPr lang="en-US" altLang="zh-CN" sz="2400" dirty="0"/>
              <a:t>2136 B</a:t>
            </a:r>
            <a:r>
              <a:rPr lang="zh-CN" altLang="en-US" sz="2400" dirty="0"/>
              <a:t> </a:t>
            </a:r>
            <a:r>
              <a:rPr lang="en-US" altLang="zh-CN" sz="2400" dirty="0"/>
              <a:t>cells</a:t>
            </a:r>
            <a:endParaRPr lang="zh-CN" altLang="en-US" sz="2400" dirty="0"/>
          </a:p>
        </p:txBody>
      </p:sp>
      <p:pic>
        <p:nvPicPr>
          <p:cNvPr id="9" name="图片 8">
            <a:extLst>
              <a:ext uri="{FF2B5EF4-FFF2-40B4-BE49-F238E27FC236}">
                <a16:creationId xmlns:a16="http://schemas.microsoft.com/office/drawing/2014/main" id="{EA2117D0-3503-4D27-8710-88078E5B222E}"/>
              </a:ext>
            </a:extLst>
          </p:cNvPr>
          <p:cNvPicPr>
            <a:picLocks noChangeAspect="1"/>
          </p:cNvPicPr>
          <p:nvPr/>
        </p:nvPicPr>
        <p:blipFill rotWithShape="1">
          <a:blip r:embed="rId4"/>
          <a:srcRect l="15612" b="20320"/>
          <a:stretch/>
        </p:blipFill>
        <p:spPr>
          <a:xfrm>
            <a:off x="585783" y="924718"/>
            <a:ext cx="3852231" cy="2485708"/>
          </a:xfrm>
          <a:prstGeom prst="rect">
            <a:avLst/>
          </a:prstGeom>
        </p:spPr>
      </p:pic>
      <p:pic>
        <p:nvPicPr>
          <p:cNvPr id="20" name="图片 19">
            <a:extLst>
              <a:ext uri="{FF2B5EF4-FFF2-40B4-BE49-F238E27FC236}">
                <a16:creationId xmlns:a16="http://schemas.microsoft.com/office/drawing/2014/main" id="{582E954E-16D4-4FB2-8B22-98A5F35C5CE6}"/>
              </a:ext>
            </a:extLst>
          </p:cNvPr>
          <p:cNvPicPr>
            <a:picLocks noChangeAspect="1"/>
          </p:cNvPicPr>
          <p:nvPr/>
        </p:nvPicPr>
        <p:blipFill rotWithShape="1">
          <a:blip r:embed="rId5"/>
          <a:srcRect l="16722" t="11586" b="21105"/>
          <a:stretch/>
        </p:blipFill>
        <p:spPr>
          <a:xfrm>
            <a:off x="4904154" y="3578738"/>
            <a:ext cx="3566316" cy="1975447"/>
          </a:xfrm>
          <a:prstGeom prst="rect">
            <a:avLst/>
          </a:prstGeom>
        </p:spPr>
      </p:pic>
      <p:sp>
        <p:nvSpPr>
          <p:cNvPr id="21" name="椭圆 20">
            <a:extLst>
              <a:ext uri="{FF2B5EF4-FFF2-40B4-BE49-F238E27FC236}">
                <a16:creationId xmlns:a16="http://schemas.microsoft.com/office/drawing/2014/main" id="{52700E49-9745-498C-B92C-64F6565F3184}"/>
              </a:ext>
            </a:extLst>
          </p:cNvPr>
          <p:cNvSpPr/>
          <p:nvPr/>
        </p:nvSpPr>
        <p:spPr>
          <a:xfrm>
            <a:off x="6020113" y="5044440"/>
            <a:ext cx="621207" cy="741680"/>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D560B7F-C31C-41B1-B492-B301B78CCB02}"/>
              </a:ext>
            </a:extLst>
          </p:cNvPr>
          <p:cNvSpPr/>
          <p:nvPr/>
        </p:nvSpPr>
        <p:spPr>
          <a:xfrm>
            <a:off x="689977" y="4889217"/>
            <a:ext cx="1316782" cy="83741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035C7439-AEEC-42C5-9323-33EDADEBC38B}"/>
              </a:ext>
            </a:extLst>
          </p:cNvPr>
          <p:cNvCxnSpPr>
            <a:cxnSpLocks/>
          </p:cNvCxnSpPr>
          <p:nvPr/>
        </p:nvCxnSpPr>
        <p:spPr>
          <a:xfrm flipH="1" flipV="1">
            <a:off x="2006759" y="5044440"/>
            <a:ext cx="4013355" cy="44493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647B0BA9-2C64-446E-B5E6-52AA90A6C157}"/>
              </a:ext>
            </a:extLst>
          </p:cNvPr>
          <p:cNvSpPr/>
          <p:nvPr/>
        </p:nvSpPr>
        <p:spPr>
          <a:xfrm>
            <a:off x="585782" y="2345635"/>
            <a:ext cx="401644" cy="1061720"/>
          </a:xfrm>
          <a:prstGeom prst="ellipse">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898607F-3EBA-4B3F-9E0D-B77B90715772}"/>
              </a:ext>
            </a:extLst>
          </p:cNvPr>
          <p:cNvSpPr/>
          <p:nvPr/>
        </p:nvSpPr>
        <p:spPr>
          <a:xfrm>
            <a:off x="3411415" y="4829983"/>
            <a:ext cx="1266438" cy="741680"/>
          </a:xfrm>
          <a:prstGeom prst="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F6C37D06-ADB8-48C2-8CC2-409166D6CA4E}"/>
              </a:ext>
            </a:extLst>
          </p:cNvPr>
          <p:cNvSpPr/>
          <p:nvPr/>
        </p:nvSpPr>
        <p:spPr>
          <a:xfrm>
            <a:off x="2017861" y="5565038"/>
            <a:ext cx="1382452" cy="778461"/>
          </a:xfrm>
          <a:prstGeom prst="rect">
            <a:avLst/>
          </a:prstGeom>
          <a:noFill/>
          <a:ln w="285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87A10D7B-A91A-4324-AB55-9B52D67E7E38}"/>
              </a:ext>
            </a:extLst>
          </p:cNvPr>
          <p:cNvCxnSpPr>
            <a:cxnSpLocks/>
          </p:cNvCxnSpPr>
          <p:nvPr/>
        </p:nvCxnSpPr>
        <p:spPr>
          <a:xfrm>
            <a:off x="932157" y="3251870"/>
            <a:ext cx="2468156" cy="16820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A097457-921F-4FF6-A3BE-80969BA7E2CB}"/>
              </a:ext>
            </a:extLst>
          </p:cNvPr>
          <p:cNvCxnSpPr>
            <a:cxnSpLocks/>
            <a:stCxn id="32" idx="3"/>
          </p:cNvCxnSpPr>
          <p:nvPr/>
        </p:nvCxnSpPr>
        <p:spPr>
          <a:xfrm>
            <a:off x="644601" y="3251870"/>
            <a:ext cx="1373260" cy="230231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D969C8A9-931A-424F-8B6C-BBA907C22B1C}"/>
              </a:ext>
            </a:extLst>
          </p:cNvPr>
          <p:cNvPicPr>
            <a:picLocks noChangeAspect="1"/>
          </p:cNvPicPr>
          <p:nvPr/>
        </p:nvPicPr>
        <p:blipFill>
          <a:blip r:embed="rId6"/>
          <a:stretch>
            <a:fillRect/>
          </a:stretch>
        </p:blipFill>
        <p:spPr>
          <a:xfrm>
            <a:off x="8842937" y="805720"/>
            <a:ext cx="3349063" cy="2295207"/>
          </a:xfrm>
          <a:prstGeom prst="rect">
            <a:avLst/>
          </a:prstGeom>
        </p:spPr>
      </p:pic>
      <p:pic>
        <p:nvPicPr>
          <p:cNvPr id="49" name="图片 48">
            <a:extLst>
              <a:ext uri="{FF2B5EF4-FFF2-40B4-BE49-F238E27FC236}">
                <a16:creationId xmlns:a16="http://schemas.microsoft.com/office/drawing/2014/main" id="{9AD997B5-E7D7-4A5C-B2C5-661AB4D26458}"/>
              </a:ext>
            </a:extLst>
          </p:cNvPr>
          <p:cNvPicPr>
            <a:picLocks noChangeAspect="1"/>
          </p:cNvPicPr>
          <p:nvPr/>
        </p:nvPicPr>
        <p:blipFill rotWithShape="1">
          <a:blip r:embed="rId7"/>
          <a:srcRect l="15031" b="19202"/>
          <a:stretch/>
        </p:blipFill>
        <p:spPr>
          <a:xfrm>
            <a:off x="4836160" y="1010367"/>
            <a:ext cx="3207890" cy="2090560"/>
          </a:xfrm>
          <a:prstGeom prst="rect">
            <a:avLst/>
          </a:prstGeom>
        </p:spPr>
      </p:pic>
    </p:spTree>
    <p:extLst>
      <p:ext uri="{BB962C8B-B14F-4D97-AF65-F5344CB8AC3E}">
        <p14:creationId xmlns:p14="http://schemas.microsoft.com/office/powerpoint/2010/main" val="2307705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D47AB1-8EF1-4343-A9F1-FE6CBA304336}"/>
              </a:ext>
            </a:extLst>
          </p:cNvPr>
          <p:cNvSpPr>
            <a:spLocks noGrp="1"/>
          </p:cNvSpPr>
          <p:nvPr>
            <p:ph type="sldNum" sz="quarter" idx="12"/>
          </p:nvPr>
        </p:nvSpPr>
        <p:spPr/>
        <p:txBody>
          <a:bodyPr/>
          <a:lstStyle/>
          <a:p>
            <a:fld id="{48F63A3B-78C7-47BE-AE5E-E10140E04643}" type="slidenum">
              <a:rPr lang="en-US" smtClean="0"/>
              <a:t>28</a:t>
            </a:fld>
            <a:endParaRPr lang="en-US" dirty="0"/>
          </a:p>
        </p:txBody>
      </p:sp>
      <p:sp>
        <p:nvSpPr>
          <p:cNvPr id="3" name="文本框 2">
            <a:extLst>
              <a:ext uri="{FF2B5EF4-FFF2-40B4-BE49-F238E27FC236}">
                <a16:creationId xmlns:a16="http://schemas.microsoft.com/office/drawing/2014/main" id="{BF3371A0-46C9-4988-957F-AF81087C7599}"/>
              </a:ext>
            </a:extLst>
          </p:cNvPr>
          <p:cNvSpPr txBox="1"/>
          <p:nvPr/>
        </p:nvSpPr>
        <p:spPr>
          <a:xfrm>
            <a:off x="355600" y="264160"/>
            <a:ext cx="7986542" cy="461665"/>
          </a:xfrm>
          <a:prstGeom prst="rect">
            <a:avLst/>
          </a:prstGeom>
          <a:noFill/>
        </p:spPr>
        <p:txBody>
          <a:bodyPr wrap="square" rtlCol="0">
            <a:spAutoFit/>
          </a:bodyPr>
          <a:lstStyle/>
          <a:p>
            <a:r>
              <a:rPr lang="en-US" altLang="zh-CN" sz="2400" dirty="0"/>
              <a:t>B cell annotation and differentiation route prediction</a:t>
            </a:r>
            <a:endParaRPr lang="zh-CN" altLang="en-US" sz="2400" dirty="0"/>
          </a:p>
        </p:txBody>
      </p:sp>
      <p:pic>
        <p:nvPicPr>
          <p:cNvPr id="18" name="图片 17">
            <a:extLst>
              <a:ext uri="{FF2B5EF4-FFF2-40B4-BE49-F238E27FC236}">
                <a16:creationId xmlns:a16="http://schemas.microsoft.com/office/drawing/2014/main" id="{88C7DAC0-BD57-4959-BEAC-404D077535D4}"/>
              </a:ext>
            </a:extLst>
          </p:cNvPr>
          <p:cNvPicPr>
            <a:picLocks noChangeAspect="1"/>
          </p:cNvPicPr>
          <p:nvPr/>
        </p:nvPicPr>
        <p:blipFill rotWithShape="1">
          <a:blip r:embed="rId3"/>
          <a:srcRect l="12006" b="13202"/>
          <a:stretch/>
        </p:blipFill>
        <p:spPr>
          <a:xfrm>
            <a:off x="865358" y="3608929"/>
            <a:ext cx="3417225" cy="2303589"/>
          </a:xfrm>
          <a:prstGeom prst="rect">
            <a:avLst/>
          </a:prstGeom>
        </p:spPr>
      </p:pic>
      <p:pic>
        <p:nvPicPr>
          <p:cNvPr id="5" name="图片 4">
            <a:extLst>
              <a:ext uri="{FF2B5EF4-FFF2-40B4-BE49-F238E27FC236}">
                <a16:creationId xmlns:a16="http://schemas.microsoft.com/office/drawing/2014/main" id="{59EBAA2E-8DEE-4B59-ACBF-AAA92E61F17A}"/>
              </a:ext>
            </a:extLst>
          </p:cNvPr>
          <p:cNvPicPr>
            <a:picLocks noChangeAspect="1"/>
          </p:cNvPicPr>
          <p:nvPr/>
        </p:nvPicPr>
        <p:blipFill rotWithShape="1">
          <a:blip r:embed="rId4"/>
          <a:srcRect l="10664" b="13723"/>
          <a:stretch/>
        </p:blipFill>
        <p:spPr>
          <a:xfrm>
            <a:off x="4507914" y="3646282"/>
            <a:ext cx="3594582" cy="2379117"/>
          </a:xfrm>
          <a:prstGeom prst="rect">
            <a:avLst/>
          </a:prstGeom>
        </p:spPr>
      </p:pic>
      <p:pic>
        <p:nvPicPr>
          <p:cNvPr id="8" name="图片 7">
            <a:extLst>
              <a:ext uri="{FF2B5EF4-FFF2-40B4-BE49-F238E27FC236}">
                <a16:creationId xmlns:a16="http://schemas.microsoft.com/office/drawing/2014/main" id="{DEA07DF6-ACE8-45FB-9272-94FEE1790887}"/>
              </a:ext>
            </a:extLst>
          </p:cNvPr>
          <p:cNvPicPr>
            <a:picLocks noChangeAspect="1"/>
          </p:cNvPicPr>
          <p:nvPr/>
        </p:nvPicPr>
        <p:blipFill rotWithShape="1">
          <a:blip r:embed="rId5"/>
          <a:srcRect l="12911" b="18673"/>
          <a:stretch/>
        </p:blipFill>
        <p:spPr>
          <a:xfrm>
            <a:off x="754623" y="900744"/>
            <a:ext cx="4224641" cy="2379117"/>
          </a:xfrm>
          <a:prstGeom prst="rect">
            <a:avLst/>
          </a:prstGeom>
        </p:spPr>
      </p:pic>
      <p:sp>
        <p:nvSpPr>
          <p:cNvPr id="10" name="文本框 9">
            <a:extLst>
              <a:ext uri="{FF2B5EF4-FFF2-40B4-BE49-F238E27FC236}">
                <a16:creationId xmlns:a16="http://schemas.microsoft.com/office/drawing/2014/main" id="{CE8692C3-DD1B-4657-874B-1DCE6ADBD47A}"/>
              </a:ext>
            </a:extLst>
          </p:cNvPr>
          <p:cNvSpPr txBox="1"/>
          <p:nvPr/>
        </p:nvSpPr>
        <p:spPr>
          <a:xfrm>
            <a:off x="514643" y="6421631"/>
            <a:ext cx="7986542" cy="307777"/>
          </a:xfrm>
          <a:prstGeom prst="rect">
            <a:avLst/>
          </a:prstGeom>
          <a:noFill/>
        </p:spPr>
        <p:txBody>
          <a:bodyPr wrap="square" rtlCol="0">
            <a:spAutoFit/>
          </a:bodyPr>
          <a:lstStyle/>
          <a:p>
            <a:r>
              <a:rPr lang="en-US" altLang="zh-CN" sz="1400" dirty="0"/>
              <a:t>Analysis via monocle3</a:t>
            </a:r>
            <a:endParaRPr lang="zh-CN" altLang="en-US" sz="1400" dirty="0"/>
          </a:p>
        </p:txBody>
      </p:sp>
      <p:pic>
        <p:nvPicPr>
          <p:cNvPr id="11" name="图片 10">
            <a:extLst>
              <a:ext uri="{FF2B5EF4-FFF2-40B4-BE49-F238E27FC236}">
                <a16:creationId xmlns:a16="http://schemas.microsoft.com/office/drawing/2014/main" id="{2602DB16-8EBD-486E-A332-07EEA0D9DD93}"/>
              </a:ext>
            </a:extLst>
          </p:cNvPr>
          <p:cNvPicPr>
            <a:picLocks noChangeAspect="1"/>
          </p:cNvPicPr>
          <p:nvPr/>
        </p:nvPicPr>
        <p:blipFill rotWithShape="1">
          <a:blip r:embed="rId6"/>
          <a:srcRect l="2941"/>
          <a:stretch/>
        </p:blipFill>
        <p:spPr>
          <a:xfrm rot="16200000">
            <a:off x="7718771" y="1548755"/>
            <a:ext cx="4818374" cy="3149599"/>
          </a:xfrm>
          <a:prstGeom prst="rect">
            <a:avLst/>
          </a:prstGeom>
        </p:spPr>
      </p:pic>
      <p:pic>
        <p:nvPicPr>
          <p:cNvPr id="15" name="图片 14">
            <a:extLst>
              <a:ext uri="{FF2B5EF4-FFF2-40B4-BE49-F238E27FC236}">
                <a16:creationId xmlns:a16="http://schemas.microsoft.com/office/drawing/2014/main" id="{AD229E00-AE50-431B-9937-703CBA9DB27F}"/>
              </a:ext>
            </a:extLst>
          </p:cNvPr>
          <p:cNvPicPr>
            <a:picLocks noChangeAspect="1"/>
          </p:cNvPicPr>
          <p:nvPr/>
        </p:nvPicPr>
        <p:blipFill>
          <a:blip r:embed="rId7"/>
          <a:stretch>
            <a:fillRect/>
          </a:stretch>
        </p:blipFill>
        <p:spPr>
          <a:xfrm>
            <a:off x="4796159" y="1080788"/>
            <a:ext cx="3756999" cy="2019028"/>
          </a:xfrm>
          <a:prstGeom prst="rect">
            <a:avLst/>
          </a:prstGeom>
        </p:spPr>
      </p:pic>
    </p:spTree>
    <p:extLst>
      <p:ext uri="{BB962C8B-B14F-4D97-AF65-F5344CB8AC3E}">
        <p14:creationId xmlns:p14="http://schemas.microsoft.com/office/powerpoint/2010/main" val="3291281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96E7947-8AEC-4845-A11A-55608DADFD37}"/>
              </a:ext>
            </a:extLst>
          </p:cNvPr>
          <p:cNvSpPr txBox="1"/>
          <p:nvPr/>
        </p:nvSpPr>
        <p:spPr>
          <a:xfrm>
            <a:off x="6637020" y="1620017"/>
            <a:ext cx="6094826" cy="369332"/>
          </a:xfrm>
          <a:prstGeom prst="rect">
            <a:avLst/>
          </a:prstGeom>
          <a:noFill/>
        </p:spPr>
        <p:txBody>
          <a:bodyPr wrap="square">
            <a:spAutoFit/>
          </a:bodyPr>
          <a:lstStyle/>
          <a:p>
            <a:pPr marL="0" algn="l" rtl="0" eaLnBrk="1" latinLnBrk="0" hangingPunct="1">
              <a:spcBef>
                <a:spcPts val="0"/>
              </a:spcBef>
              <a:spcAft>
                <a:spcPts val="0"/>
              </a:spcAft>
            </a:pPr>
            <a:r>
              <a:rPr lang="en-US" altLang="zh-CN" sz="1800" kern="1200" dirty="0">
                <a:solidFill>
                  <a:srgbClr val="000000"/>
                </a:solidFill>
                <a:effectLst/>
                <a:latin typeface="Calibri" panose="020F0502020204030204" pitchFamily="34" charset="0"/>
                <a:ea typeface="等线" panose="02010600030101010101" pitchFamily="2" charset="-122"/>
                <a:cs typeface="+mn-cs"/>
              </a:rPr>
              <a:t>Cluster 3:</a:t>
            </a:r>
            <a:r>
              <a:rPr lang="zh-CN" altLang="zh-CN" sz="1800" kern="1200" dirty="0">
                <a:solidFill>
                  <a:srgbClr val="000000"/>
                </a:solidFill>
                <a:effectLst/>
                <a:latin typeface="Calibri" panose="020F0502020204030204" pitchFamily="34" charset="0"/>
                <a:ea typeface="Calibri" panose="020F0502020204030204" pitchFamily="34" charset="0"/>
                <a:cs typeface="+mn-cs"/>
              </a:rPr>
              <a:t> </a:t>
            </a:r>
            <a:r>
              <a:rPr lang="en-US" altLang="zh-CN" sz="1800" kern="1200" dirty="0">
                <a:solidFill>
                  <a:srgbClr val="000000"/>
                </a:solidFill>
                <a:effectLst/>
                <a:latin typeface="Calibri" panose="020F0502020204030204" pitchFamily="34" charset="0"/>
                <a:ea typeface="等线" panose="02010600030101010101" pitchFamily="2" charset="-122"/>
                <a:cs typeface="+mn-cs"/>
              </a:rPr>
              <a:t>a</a:t>
            </a:r>
            <a:r>
              <a:rPr lang="zh-CN" altLang="zh-CN" sz="1800" kern="1200" dirty="0">
                <a:solidFill>
                  <a:srgbClr val="000000"/>
                </a:solidFill>
                <a:effectLst/>
                <a:latin typeface="Calibri" panose="020F0502020204030204" pitchFamily="34" charset="0"/>
                <a:ea typeface="Calibri" panose="020F0502020204030204" pitchFamily="34" charset="0"/>
                <a:cs typeface="+mn-cs"/>
              </a:rPr>
              <a:t> </a:t>
            </a:r>
            <a:r>
              <a:rPr lang="en-US" altLang="zh-CN" sz="1800" kern="1200" dirty="0">
                <a:solidFill>
                  <a:srgbClr val="000000"/>
                </a:solidFill>
                <a:effectLst/>
                <a:latin typeface="Calibri" panose="020F0502020204030204" pitchFamily="34" charset="0"/>
                <a:ea typeface="等线" panose="02010600030101010101" pitchFamily="2" charset="-122"/>
                <a:cs typeface="+mn-cs"/>
              </a:rPr>
              <a:t>new B cell subtype after treatment </a:t>
            </a:r>
            <a:endParaRPr lang="zh-CN" altLang="zh-CN" dirty="0">
              <a:effectLst/>
            </a:endParaRPr>
          </a:p>
        </p:txBody>
      </p:sp>
      <p:sp>
        <p:nvSpPr>
          <p:cNvPr id="11" name="文本框 10">
            <a:extLst>
              <a:ext uri="{FF2B5EF4-FFF2-40B4-BE49-F238E27FC236}">
                <a16:creationId xmlns:a16="http://schemas.microsoft.com/office/drawing/2014/main" id="{8F1C60D1-C364-4DAB-98D6-BA80BEC633CE}"/>
              </a:ext>
            </a:extLst>
          </p:cNvPr>
          <p:cNvSpPr txBox="1"/>
          <p:nvPr/>
        </p:nvSpPr>
        <p:spPr>
          <a:xfrm>
            <a:off x="6918373" y="5705158"/>
            <a:ext cx="4054428" cy="830997"/>
          </a:xfrm>
          <a:prstGeom prst="rect">
            <a:avLst/>
          </a:prstGeom>
          <a:noFill/>
        </p:spPr>
        <p:txBody>
          <a:bodyPr wrap="square">
            <a:spAutoFit/>
          </a:bodyPr>
          <a:lstStyle/>
          <a:p>
            <a:pPr marL="0" algn="l" rtl="0" eaLnBrk="1" latinLnBrk="0" hangingPunct="1">
              <a:spcBef>
                <a:spcPts val="0"/>
              </a:spcBef>
              <a:spcAft>
                <a:spcPts val="0"/>
              </a:spcAft>
            </a:pPr>
            <a:r>
              <a:rPr lang="en-US" altLang="zh-CN" sz="1600" dirty="0">
                <a:effectLst/>
              </a:rPr>
              <a:t> we define </a:t>
            </a:r>
            <a:r>
              <a:rPr lang="en-US" altLang="zh-CN" sz="1600" b="1" dirty="0">
                <a:effectLst/>
              </a:rPr>
              <a:t>cluster 3 </a:t>
            </a:r>
            <a:r>
              <a:rPr lang="en-US" altLang="zh-CN" sz="1600" dirty="0">
                <a:effectLst/>
              </a:rPr>
              <a:t>as naïve B cell and compare it with naïve B before treatment </a:t>
            </a:r>
            <a:r>
              <a:rPr lang="en-US" altLang="zh-CN" sz="1600" dirty="0"/>
              <a:t>(</a:t>
            </a:r>
            <a:r>
              <a:rPr lang="en-US" altLang="zh-CN" sz="1600" b="1" dirty="0"/>
              <a:t>cluster 0 </a:t>
            </a:r>
            <a:r>
              <a:rPr lang="en-US" altLang="zh-CN" sz="1600" dirty="0"/>
              <a:t>)</a:t>
            </a:r>
            <a:r>
              <a:rPr lang="en-US" altLang="zh-CN" sz="1600" dirty="0">
                <a:effectLst/>
              </a:rPr>
              <a:t> </a:t>
            </a:r>
            <a:endParaRPr lang="zh-CN" altLang="zh-CN" sz="1600" dirty="0">
              <a:effectLst/>
            </a:endParaRPr>
          </a:p>
        </p:txBody>
      </p:sp>
      <p:pic>
        <p:nvPicPr>
          <p:cNvPr id="12" name="图片 11">
            <a:extLst>
              <a:ext uri="{FF2B5EF4-FFF2-40B4-BE49-F238E27FC236}">
                <a16:creationId xmlns:a16="http://schemas.microsoft.com/office/drawing/2014/main" id="{85B25FC8-885B-43BD-AE51-CAB3297CFFD6}"/>
              </a:ext>
            </a:extLst>
          </p:cNvPr>
          <p:cNvPicPr>
            <a:picLocks noChangeAspect="1"/>
          </p:cNvPicPr>
          <p:nvPr/>
        </p:nvPicPr>
        <p:blipFill>
          <a:blip r:embed="rId2"/>
          <a:stretch>
            <a:fillRect/>
          </a:stretch>
        </p:blipFill>
        <p:spPr>
          <a:xfrm>
            <a:off x="6336719" y="2272897"/>
            <a:ext cx="5473233" cy="3235346"/>
          </a:xfrm>
          <a:prstGeom prst="rect">
            <a:avLst/>
          </a:prstGeom>
        </p:spPr>
      </p:pic>
      <p:pic>
        <p:nvPicPr>
          <p:cNvPr id="5" name="图片 4">
            <a:extLst>
              <a:ext uri="{FF2B5EF4-FFF2-40B4-BE49-F238E27FC236}">
                <a16:creationId xmlns:a16="http://schemas.microsoft.com/office/drawing/2014/main" id="{E0B4D72D-D60E-4364-ACEC-73F56DDCA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78" y="1804683"/>
            <a:ext cx="5724804" cy="3434398"/>
          </a:xfrm>
          <a:prstGeom prst="rect">
            <a:avLst/>
          </a:prstGeom>
        </p:spPr>
      </p:pic>
      <p:sp>
        <p:nvSpPr>
          <p:cNvPr id="6" name="文本框 5">
            <a:extLst>
              <a:ext uri="{FF2B5EF4-FFF2-40B4-BE49-F238E27FC236}">
                <a16:creationId xmlns:a16="http://schemas.microsoft.com/office/drawing/2014/main" id="{6F835571-C5E1-499C-BB24-20B71AC50288}"/>
              </a:ext>
            </a:extLst>
          </p:cNvPr>
          <p:cNvSpPr txBox="1"/>
          <p:nvPr/>
        </p:nvSpPr>
        <p:spPr>
          <a:xfrm>
            <a:off x="355600" y="264160"/>
            <a:ext cx="4480560" cy="461665"/>
          </a:xfrm>
          <a:prstGeom prst="rect">
            <a:avLst/>
          </a:prstGeom>
          <a:noFill/>
        </p:spPr>
        <p:txBody>
          <a:bodyPr wrap="square" rtlCol="0">
            <a:spAutoFit/>
          </a:bodyPr>
          <a:lstStyle/>
          <a:p>
            <a:r>
              <a:rPr lang="en-US" altLang="zh-CN" sz="2400" dirty="0"/>
              <a:t>Sample level B cell analysis</a:t>
            </a:r>
            <a:endParaRPr lang="zh-CN" altLang="en-US" sz="2400" dirty="0"/>
          </a:p>
        </p:txBody>
      </p:sp>
    </p:spTree>
    <p:extLst>
      <p:ext uri="{BB962C8B-B14F-4D97-AF65-F5344CB8AC3E}">
        <p14:creationId xmlns:p14="http://schemas.microsoft.com/office/powerpoint/2010/main" val="685666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72A43D-0939-46C9-BC60-21AAEF05DF04}"/>
              </a:ext>
            </a:extLst>
          </p:cNvPr>
          <p:cNvSpPr>
            <a:spLocks noGrp="1"/>
          </p:cNvSpPr>
          <p:nvPr>
            <p:ph type="sldNum" sz="quarter" idx="12"/>
          </p:nvPr>
        </p:nvSpPr>
        <p:spPr/>
        <p:txBody>
          <a:bodyPr/>
          <a:lstStyle/>
          <a:p>
            <a:fld id="{48F63A3B-78C7-47BE-AE5E-E10140E04643}" type="slidenum">
              <a:rPr lang="en-US">
                <a:solidFill>
                  <a:prstClr val="black">
                    <a:tint val="75000"/>
                  </a:prstClr>
                </a:solidFill>
                <a:latin typeface="Calibri" panose="020F0502020204030204"/>
              </a:rPr>
              <a:pPr/>
              <a:t>3</a:t>
            </a:fld>
            <a:endParaRPr lang="en-US" dirty="0">
              <a:solidFill>
                <a:prstClr val="black">
                  <a:tint val="75000"/>
                </a:prstClr>
              </a:solidFill>
              <a:latin typeface="Calibri" panose="020F0502020204030204"/>
            </a:endParaRPr>
          </a:p>
        </p:txBody>
      </p:sp>
      <p:sp>
        <p:nvSpPr>
          <p:cNvPr id="10" name="标题 1">
            <a:extLst>
              <a:ext uri="{FF2B5EF4-FFF2-40B4-BE49-F238E27FC236}">
                <a16:creationId xmlns:a16="http://schemas.microsoft.com/office/drawing/2014/main" id="{21E11EFE-A95F-46A6-A707-7F86A7C730A5}"/>
              </a:ext>
            </a:extLst>
          </p:cNvPr>
          <p:cNvSpPr txBox="1">
            <a:spLocks/>
          </p:cNvSpPr>
          <p:nvPr/>
        </p:nvSpPr>
        <p:spPr>
          <a:xfrm>
            <a:off x="1524000" y="131713"/>
            <a:ext cx="78867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altLang="zh-CN" sz="2400" b="1" dirty="0">
                <a:solidFill>
                  <a:prstClr val="black"/>
                </a:solidFill>
                <a:latin typeface="Calibri" panose="020F0502020204030204"/>
                <a:ea typeface="等线 Light" panose="02010600030101010101" pitchFamily="2" charset="-122"/>
              </a:rPr>
              <a:t>What can B cells do?</a:t>
            </a:r>
            <a:endParaRPr lang="zh-CN" altLang="en-US" sz="2400" b="1" dirty="0">
              <a:solidFill>
                <a:prstClr val="black"/>
              </a:solidFill>
              <a:latin typeface="Calibri" panose="020F0502020204030204"/>
              <a:ea typeface="等线 Light" panose="02010600030101010101" pitchFamily="2" charset="-122"/>
            </a:endParaRPr>
          </a:p>
        </p:txBody>
      </p:sp>
      <p:sp>
        <p:nvSpPr>
          <p:cNvPr id="4" name="文本框 3">
            <a:extLst>
              <a:ext uri="{FF2B5EF4-FFF2-40B4-BE49-F238E27FC236}">
                <a16:creationId xmlns:a16="http://schemas.microsoft.com/office/drawing/2014/main" id="{69260334-A61F-4881-8867-472225A251BF}"/>
              </a:ext>
            </a:extLst>
          </p:cNvPr>
          <p:cNvSpPr txBox="1"/>
          <p:nvPr/>
        </p:nvSpPr>
        <p:spPr>
          <a:xfrm>
            <a:off x="2064725" y="657346"/>
            <a:ext cx="6445250"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prstClr val="black"/>
                </a:solidFill>
                <a:latin typeface="Calibri" panose="020F0502020204030204"/>
                <a:ea typeface="等线" panose="02010600030101010101" pitchFamily="2" charset="-122"/>
              </a:rPr>
              <a:t>Antibody secreting</a:t>
            </a:r>
          </a:p>
          <a:p>
            <a:pPr marL="285750" indent="-285750">
              <a:lnSpc>
                <a:spcPct val="150000"/>
              </a:lnSpc>
              <a:buFont typeface="Arial" panose="020B0604020202020204" pitchFamily="34" charset="0"/>
              <a:buChar char="•"/>
            </a:pPr>
            <a:r>
              <a:rPr lang="en-US" altLang="zh-CN" dirty="0">
                <a:solidFill>
                  <a:prstClr val="black"/>
                </a:solidFill>
                <a:latin typeface="Calibri" panose="020F0502020204030204"/>
                <a:ea typeface="等线" panose="02010600030101010101" pitchFamily="2" charset="-122"/>
              </a:rPr>
              <a:t>Cellular functions</a:t>
            </a:r>
          </a:p>
        </p:txBody>
      </p:sp>
      <p:sp>
        <p:nvSpPr>
          <p:cNvPr id="12" name="矩形 11">
            <a:extLst>
              <a:ext uri="{FF2B5EF4-FFF2-40B4-BE49-F238E27FC236}">
                <a16:creationId xmlns:a16="http://schemas.microsoft.com/office/drawing/2014/main" id="{114F63EB-2399-4EA0-98F3-5E687F0C7A10}"/>
              </a:ext>
            </a:extLst>
          </p:cNvPr>
          <p:cNvSpPr/>
          <p:nvPr/>
        </p:nvSpPr>
        <p:spPr>
          <a:xfrm>
            <a:off x="2064725" y="6103134"/>
            <a:ext cx="5477510" cy="307777"/>
          </a:xfrm>
          <a:prstGeom prst="rect">
            <a:avLst/>
          </a:prstGeom>
        </p:spPr>
        <p:txBody>
          <a:bodyPr wrap="square">
            <a:spAutoFit/>
          </a:bodyPr>
          <a:lstStyle/>
          <a:p>
            <a:r>
              <a:rPr lang="en-US" altLang="zh-CN" sz="1400" dirty="0">
                <a:solidFill>
                  <a:prstClr val="black"/>
                </a:solidFill>
                <a:latin typeface="Calibri" panose="020F0502020204030204"/>
                <a:ea typeface="等线" panose="02010600030101010101" pitchFamily="2" charset="-122"/>
              </a:rPr>
              <a:t>William Hoffman et al. (2016) </a:t>
            </a:r>
            <a:r>
              <a:rPr lang="en-US" altLang="zh-CN" sz="1400" i="1" dirty="0">
                <a:solidFill>
                  <a:prstClr val="black"/>
                </a:solidFill>
                <a:latin typeface="Calibri" panose="020F0502020204030204"/>
                <a:ea typeface="等线" panose="02010600030101010101" pitchFamily="2" charset="-122"/>
              </a:rPr>
              <a:t>Clin. J. Am. Soc. </a:t>
            </a:r>
            <a:r>
              <a:rPr lang="en-US" altLang="zh-CN" sz="1400" i="1" dirty="0" err="1">
                <a:solidFill>
                  <a:prstClr val="black"/>
                </a:solidFill>
                <a:latin typeface="Calibri" panose="020F0502020204030204"/>
                <a:ea typeface="等线" panose="02010600030101010101" pitchFamily="2" charset="-122"/>
              </a:rPr>
              <a:t>Nephrol</a:t>
            </a:r>
            <a:r>
              <a:rPr lang="en-US" altLang="zh-CN" sz="1400" i="1" dirty="0">
                <a:solidFill>
                  <a:prstClr val="black"/>
                </a:solidFill>
                <a:latin typeface="Calibri" panose="020F0502020204030204"/>
                <a:ea typeface="等线" panose="02010600030101010101" pitchFamily="2" charset="-122"/>
              </a:rPr>
              <a:t>.</a:t>
            </a:r>
            <a:endParaRPr lang="en-US" altLang="zh-CN" sz="1400" dirty="0">
              <a:solidFill>
                <a:prstClr val="black"/>
              </a:solidFill>
              <a:latin typeface="Calibri" panose="020F0502020204030204"/>
              <a:ea typeface="等线" panose="02010600030101010101" pitchFamily="2" charset="-122"/>
            </a:endParaRPr>
          </a:p>
        </p:txBody>
      </p:sp>
      <p:pic>
        <p:nvPicPr>
          <p:cNvPr id="1026" name="Picture 2" descr="An external file that holds a picture, illustration, etc.&#10;Object name is CJN.09430915f6.jpg">
            <a:extLst>
              <a:ext uri="{FF2B5EF4-FFF2-40B4-BE49-F238E27FC236}">
                <a16:creationId xmlns:a16="http://schemas.microsoft.com/office/drawing/2014/main" id="{3995807E-B2D8-4B03-A5BC-91AA28063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551" y="1190753"/>
            <a:ext cx="4204025" cy="47356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http://waifu2x.udp.jp/api">
            <a:extLst>
              <a:ext uri="{FF2B5EF4-FFF2-40B4-BE49-F238E27FC236}">
                <a16:creationId xmlns:a16="http://schemas.microsoft.com/office/drawing/2014/main" id="{EA378663-E92B-44E7-A68B-A853DB9F67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alibri" panose="020F0502020204030204"/>
              <a:ea typeface="等线" panose="02010600030101010101" pitchFamily="2" charset="-122"/>
            </a:endParaRPr>
          </a:p>
        </p:txBody>
      </p:sp>
      <p:pic>
        <p:nvPicPr>
          <p:cNvPr id="14" name="图片 13">
            <a:extLst>
              <a:ext uri="{FF2B5EF4-FFF2-40B4-BE49-F238E27FC236}">
                <a16:creationId xmlns:a16="http://schemas.microsoft.com/office/drawing/2014/main" id="{930F1555-2AAE-4B53-B03C-B263176C861D}"/>
              </a:ext>
            </a:extLst>
          </p:cNvPr>
          <p:cNvPicPr>
            <a:picLocks noChangeAspect="1"/>
          </p:cNvPicPr>
          <p:nvPr/>
        </p:nvPicPr>
        <p:blipFill rotWithShape="1">
          <a:blip r:embed="rId4">
            <a:extLst>
              <a:ext uri="{28A0092B-C50C-407E-A947-70E740481C1C}">
                <a14:useLocalDpi xmlns:a14="http://schemas.microsoft.com/office/drawing/2010/main" val="0"/>
              </a:ext>
            </a:extLst>
          </a:blip>
          <a:srcRect r="39739"/>
          <a:stretch/>
        </p:blipFill>
        <p:spPr>
          <a:xfrm>
            <a:off x="2421205" y="1714400"/>
            <a:ext cx="1735989" cy="3536028"/>
          </a:xfrm>
          <a:prstGeom prst="rect">
            <a:avLst/>
          </a:prstGeom>
        </p:spPr>
      </p:pic>
      <p:sp>
        <p:nvSpPr>
          <p:cNvPr id="15" name="文本框 14">
            <a:extLst>
              <a:ext uri="{FF2B5EF4-FFF2-40B4-BE49-F238E27FC236}">
                <a16:creationId xmlns:a16="http://schemas.microsoft.com/office/drawing/2014/main" id="{5EA46998-73BB-44CD-8395-18C1AA0B1CD7}"/>
              </a:ext>
            </a:extLst>
          </p:cNvPr>
          <p:cNvSpPr txBox="1"/>
          <p:nvPr/>
        </p:nvSpPr>
        <p:spPr>
          <a:xfrm>
            <a:off x="4182009" y="1996490"/>
            <a:ext cx="1530919" cy="461665"/>
          </a:xfrm>
          <a:prstGeom prst="rect">
            <a:avLst/>
          </a:prstGeom>
          <a:noFill/>
        </p:spPr>
        <p:txBody>
          <a:bodyPr wrap="square" rtlCol="0">
            <a:spAutoFit/>
          </a:bodyPr>
          <a:lstStyle/>
          <a:p>
            <a:r>
              <a:rPr lang="en-US" altLang="zh-CN" sz="1200" b="1" dirty="0">
                <a:solidFill>
                  <a:prstClr val="black"/>
                </a:solidFill>
                <a:latin typeface="等线" panose="02010600030101010101" pitchFamily="2" charset="-122"/>
                <a:ea typeface="等线" panose="02010600030101010101" pitchFamily="2" charset="-122"/>
              </a:rPr>
              <a:t>Monomer</a:t>
            </a:r>
          </a:p>
          <a:p>
            <a:r>
              <a:rPr lang="en-US" altLang="zh-CN" sz="1200" b="1" dirty="0">
                <a:solidFill>
                  <a:prstClr val="black"/>
                </a:solidFill>
                <a:latin typeface="等线" panose="02010600030101010101" pitchFamily="2" charset="-122"/>
                <a:ea typeface="等线" panose="02010600030101010101" pitchFamily="2" charset="-122"/>
              </a:rPr>
              <a:t>IgD, IgE, IgG</a:t>
            </a:r>
            <a:endParaRPr lang="zh-CN" altLang="en-US" sz="1200" b="1" dirty="0">
              <a:solidFill>
                <a:prstClr val="black"/>
              </a:solidFill>
              <a:latin typeface="等线" panose="02010600030101010101" pitchFamily="2" charset="-122"/>
              <a:ea typeface="等线" panose="02010600030101010101" pitchFamily="2" charset="-122"/>
            </a:endParaRPr>
          </a:p>
        </p:txBody>
      </p:sp>
      <p:sp>
        <p:nvSpPr>
          <p:cNvPr id="19" name="文本框 18">
            <a:extLst>
              <a:ext uri="{FF2B5EF4-FFF2-40B4-BE49-F238E27FC236}">
                <a16:creationId xmlns:a16="http://schemas.microsoft.com/office/drawing/2014/main" id="{8796CE25-3CB8-4634-85EE-7149A661EC74}"/>
              </a:ext>
            </a:extLst>
          </p:cNvPr>
          <p:cNvSpPr txBox="1"/>
          <p:nvPr/>
        </p:nvSpPr>
        <p:spPr>
          <a:xfrm>
            <a:off x="4182008" y="3127536"/>
            <a:ext cx="1530919" cy="461665"/>
          </a:xfrm>
          <a:prstGeom prst="rect">
            <a:avLst/>
          </a:prstGeom>
          <a:noFill/>
        </p:spPr>
        <p:txBody>
          <a:bodyPr wrap="square" rtlCol="0">
            <a:spAutoFit/>
          </a:bodyPr>
          <a:lstStyle/>
          <a:p>
            <a:r>
              <a:rPr lang="en-US" altLang="zh-CN" sz="1200" b="1" dirty="0">
                <a:solidFill>
                  <a:prstClr val="black"/>
                </a:solidFill>
                <a:latin typeface="等线" panose="02010600030101010101" pitchFamily="2" charset="-122"/>
                <a:ea typeface="等线" panose="02010600030101010101" pitchFamily="2" charset="-122"/>
              </a:rPr>
              <a:t>Dimer</a:t>
            </a:r>
          </a:p>
          <a:p>
            <a:r>
              <a:rPr lang="en-US" altLang="zh-CN" sz="1200" b="1" dirty="0">
                <a:solidFill>
                  <a:prstClr val="black"/>
                </a:solidFill>
                <a:latin typeface="等线" panose="02010600030101010101" pitchFamily="2" charset="-122"/>
                <a:ea typeface="等线" panose="02010600030101010101" pitchFamily="2" charset="-122"/>
              </a:rPr>
              <a:t>IgA</a:t>
            </a:r>
            <a:endParaRPr lang="zh-CN" altLang="en-US" sz="1200" b="1" dirty="0">
              <a:solidFill>
                <a:prstClr val="black"/>
              </a:solidFill>
              <a:latin typeface="等线" panose="02010600030101010101" pitchFamily="2" charset="-122"/>
              <a:ea typeface="等线" panose="02010600030101010101" pitchFamily="2" charset="-122"/>
            </a:endParaRPr>
          </a:p>
        </p:txBody>
      </p:sp>
      <p:sp>
        <p:nvSpPr>
          <p:cNvPr id="20" name="文本框 19">
            <a:extLst>
              <a:ext uri="{FF2B5EF4-FFF2-40B4-BE49-F238E27FC236}">
                <a16:creationId xmlns:a16="http://schemas.microsoft.com/office/drawing/2014/main" id="{65D03B9F-27BF-44D3-8FEF-CC3BB1637E2B}"/>
              </a:ext>
            </a:extLst>
          </p:cNvPr>
          <p:cNvSpPr txBox="1"/>
          <p:nvPr/>
        </p:nvSpPr>
        <p:spPr>
          <a:xfrm>
            <a:off x="4182007" y="4331796"/>
            <a:ext cx="1530919" cy="461665"/>
          </a:xfrm>
          <a:prstGeom prst="rect">
            <a:avLst/>
          </a:prstGeom>
          <a:noFill/>
        </p:spPr>
        <p:txBody>
          <a:bodyPr wrap="square" rtlCol="0">
            <a:spAutoFit/>
          </a:bodyPr>
          <a:lstStyle/>
          <a:p>
            <a:r>
              <a:rPr lang="en-US" altLang="zh-CN" sz="1200" b="1" dirty="0">
                <a:solidFill>
                  <a:prstClr val="black"/>
                </a:solidFill>
                <a:latin typeface="等线" panose="02010600030101010101" pitchFamily="2" charset="-122"/>
                <a:ea typeface="等线" panose="02010600030101010101" pitchFamily="2" charset="-122"/>
              </a:rPr>
              <a:t>Pentamer</a:t>
            </a:r>
          </a:p>
          <a:p>
            <a:r>
              <a:rPr lang="en-US" altLang="zh-CN" sz="1200" b="1" dirty="0">
                <a:solidFill>
                  <a:prstClr val="black"/>
                </a:solidFill>
                <a:latin typeface="等线" panose="02010600030101010101" pitchFamily="2" charset="-122"/>
                <a:ea typeface="等线" panose="02010600030101010101" pitchFamily="2" charset="-122"/>
              </a:rPr>
              <a:t>IgM</a:t>
            </a:r>
            <a:endParaRPr lang="zh-CN" altLang="en-US" sz="1200" b="1" dirty="0">
              <a:solidFill>
                <a:prstClr val="black"/>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7676026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D47AB1-8EF1-4343-A9F1-FE6CBA304336}"/>
              </a:ext>
            </a:extLst>
          </p:cNvPr>
          <p:cNvSpPr>
            <a:spLocks noGrp="1"/>
          </p:cNvSpPr>
          <p:nvPr>
            <p:ph type="sldNum" sz="quarter" idx="12"/>
          </p:nvPr>
        </p:nvSpPr>
        <p:spPr/>
        <p:txBody>
          <a:bodyPr/>
          <a:lstStyle/>
          <a:p>
            <a:fld id="{48F63A3B-78C7-47BE-AE5E-E10140E04643}" type="slidenum">
              <a:rPr lang="en-US" smtClean="0"/>
              <a:t>30</a:t>
            </a:fld>
            <a:endParaRPr lang="en-US" dirty="0"/>
          </a:p>
        </p:txBody>
      </p:sp>
      <p:sp>
        <p:nvSpPr>
          <p:cNvPr id="3" name="文本框 2">
            <a:extLst>
              <a:ext uri="{FF2B5EF4-FFF2-40B4-BE49-F238E27FC236}">
                <a16:creationId xmlns:a16="http://schemas.microsoft.com/office/drawing/2014/main" id="{BF3371A0-46C9-4988-957F-AF81087C7599}"/>
              </a:ext>
            </a:extLst>
          </p:cNvPr>
          <p:cNvSpPr txBox="1"/>
          <p:nvPr/>
        </p:nvSpPr>
        <p:spPr>
          <a:xfrm>
            <a:off x="355600" y="264160"/>
            <a:ext cx="4480560" cy="461665"/>
          </a:xfrm>
          <a:prstGeom prst="rect">
            <a:avLst/>
          </a:prstGeom>
          <a:noFill/>
        </p:spPr>
        <p:txBody>
          <a:bodyPr wrap="square" rtlCol="0">
            <a:spAutoFit/>
          </a:bodyPr>
          <a:lstStyle/>
          <a:p>
            <a:r>
              <a:rPr lang="en-US" altLang="zh-CN" sz="2400" dirty="0"/>
              <a:t>T</a:t>
            </a:r>
            <a:r>
              <a:rPr lang="zh-CN" altLang="en-US" sz="2400" dirty="0"/>
              <a:t> </a:t>
            </a:r>
            <a:r>
              <a:rPr lang="en-US" altLang="zh-CN" sz="2400" dirty="0"/>
              <a:t>cell analysis:</a:t>
            </a:r>
            <a:r>
              <a:rPr lang="zh-CN" altLang="en-US" sz="2400" dirty="0"/>
              <a:t> </a:t>
            </a:r>
          </a:p>
        </p:txBody>
      </p:sp>
      <p:pic>
        <p:nvPicPr>
          <p:cNvPr id="5" name="图片 4">
            <a:extLst>
              <a:ext uri="{FF2B5EF4-FFF2-40B4-BE49-F238E27FC236}">
                <a16:creationId xmlns:a16="http://schemas.microsoft.com/office/drawing/2014/main" id="{29094749-3264-4EA9-9820-6961F4B8CABB}"/>
              </a:ext>
            </a:extLst>
          </p:cNvPr>
          <p:cNvPicPr>
            <a:picLocks noChangeAspect="1"/>
          </p:cNvPicPr>
          <p:nvPr/>
        </p:nvPicPr>
        <p:blipFill>
          <a:blip r:embed="rId3"/>
          <a:stretch>
            <a:fillRect/>
          </a:stretch>
        </p:blipFill>
        <p:spPr>
          <a:xfrm>
            <a:off x="5974102" y="599671"/>
            <a:ext cx="3939518" cy="2829329"/>
          </a:xfrm>
          <a:prstGeom prst="rect">
            <a:avLst/>
          </a:prstGeom>
        </p:spPr>
      </p:pic>
      <p:pic>
        <p:nvPicPr>
          <p:cNvPr id="7" name="图片 6">
            <a:extLst>
              <a:ext uri="{FF2B5EF4-FFF2-40B4-BE49-F238E27FC236}">
                <a16:creationId xmlns:a16="http://schemas.microsoft.com/office/drawing/2014/main" id="{AA5590E3-BBC2-4DB4-BDC3-21CDC2488A03}"/>
              </a:ext>
            </a:extLst>
          </p:cNvPr>
          <p:cNvPicPr>
            <a:picLocks noChangeAspect="1"/>
          </p:cNvPicPr>
          <p:nvPr/>
        </p:nvPicPr>
        <p:blipFill>
          <a:blip r:embed="rId4"/>
          <a:stretch>
            <a:fillRect/>
          </a:stretch>
        </p:blipFill>
        <p:spPr>
          <a:xfrm>
            <a:off x="311812" y="3651921"/>
            <a:ext cx="4568136" cy="3069556"/>
          </a:xfrm>
          <a:prstGeom prst="rect">
            <a:avLst/>
          </a:prstGeom>
        </p:spPr>
      </p:pic>
      <p:pic>
        <p:nvPicPr>
          <p:cNvPr id="10" name="图片 9">
            <a:extLst>
              <a:ext uri="{FF2B5EF4-FFF2-40B4-BE49-F238E27FC236}">
                <a16:creationId xmlns:a16="http://schemas.microsoft.com/office/drawing/2014/main" id="{A2785BF7-1AC6-4007-B02A-5522A2B57296}"/>
              </a:ext>
            </a:extLst>
          </p:cNvPr>
          <p:cNvPicPr>
            <a:picLocks noChangeAspect="1"/>
          </p:cNvPicPr>
          <p:nvPr/>
        </p:nvPicPr>
        <p:blipFill>
          <a:blip r:embed="rId5"/>
          <a:stretch>
            <a:fillRect/>
          </a:stretch>
        </p:blipFill>
        <p:spPr>
          <a:xfrm>
            <a:off x="311812" y="864321"/>
            <a:ext cx="4148527" cy="2787600"/>
          </a:xfrm>
          <a:prstGeom prst="rect">
            <a:avLst/>
          </a:prstGeom>
        </p:spPr>
      </p:pic>
      <p:pic>
        <p:nvPicPr>
          <p:cNvPr id="14" name="图片 13">
            <a:extLst>
              <a:ext uri="{FF2B5EF4-FFF2-40B4-BE49-F238E27FC236}">
                <a16:creationId xmlns:a16="http://schemas.microsoft.com/office/drawing/2014/main" id="{A3EF474F-3D11-4276-9BBF-C31CD15A98BB}"/>
              </a:ext>
            </a:extLst>
          </p:cNvPr>
          <p:cNvPicPr>
            <a:picLocks noChangeAspect="1"/>
          </p:cNvPicPr>
          <p:nvPr/>
        </p:nvPicPr>
        <p:blipFill>
          <a:blip r:embed="rId6"/>
          <a:stretch>
            <a:fillRect/>
          </a:stretch>
        </p:blipFill>
        <p:spPr>
          <a:xfrm>
            <a:off x="5841702" y="3572422"/>
            <a:ext cx="4236383" cy="3069555"/>
          </a:xfrm>
          <a:prstGeom prst="rect">
            <a:avLst/>
          </a:prstGeom>
        </p:spPr>
      </p:pic>
    </p:spTree>
    <p:extLst>
      <p:ext uri="{BB962C8B-B14F-4D97-AF65-F5344CB8AC3E}">
        <p14:creationId xmlns:p14="http://schemas.microsoft.com/office/powerpoint/2010/main" val="1724808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D47AB1-8EF1-4343-A9F1-FE6CBA304336}"/>
              </a:ext>
            </a:extLst>
          </p:cNvPr>
          <p:cNvSpPr>
            <a:spLocks noGrp="1"/>
          </p:cNvSpPr>
          <p:nvPr>
            <p:ph type="sldNum" sz="quarter" idx="12"/>
          </p:nvPr>
        </p:nvSpPr>
        <p:spPr/>
        <p:txBody>
          <a:bodyPr/>
          <a:lstStyle/>
          <a:p>
            <a:fld id="{48F63A3B-78C7-47BE-AE5E-E10140E04643}" type="slidenum">
              <a:rPr lang="en-US" smtClean="0"/>
              <a:t>31</a:t>
            </a:fld>
            <a:endParaRPr lang="en-US" dirty="0"/>
          </a:p>
        </p:txBody>
      </p:sp>
      <p:sp>
        <p:nvSpPr>
          <p:cNvPr id="3" name="文本框 2">
            <a:extLst>
              <a:ext uri="{FF2B5EF4-FFF2-40B4-BE49-F238E27FC236}">
                <a16:creationId xmlns:a16="http://schemas.microsoft.com/office/drawing/2014/main" id="{BF3371A0-46C9-4988-957F-AF81087C7599}"/>
              </a:ext>
            </a:extLst>
          </p:cNvPr>
          <p:cNvSpPr txBox="1"/>
          <p:nvPr/>
        </p:nvSpPr>
        <p:spPr>
          <a:xfrm>
            <a:off x="355600" y="264160"/>
            <a:ext cx="4480560" cy="461665"/>
          </a:xfrm>
          <a:prstGeom prst="rect">
            <a:avLst/>
          </a:prstGeom>
          <a:noFill/>
        </p:spPr>
        <p:txBody>
          <a:bodyPr wrap="square" rtlCol="0">
            <a:spAutoFit/>
          </a:bodyPr>
          <a:lstStyle/>
          <a:p>
            <a:r>
              <a:rPr lang="en-US" altLang="zh-CN" sz="2400" dirty="0"/>
              <a:t>T</a:t>
            </a:r>
            <a:r>
              <a:rPr lang="zh-CN" altLang="en-US" sz="2400" dirty="0"/>
              <a:t> </a:t>
            </a:r>
            <a:r>
              <a:rPr lang="en-US" altLang="zh-CN" sz="2400" dirty="0"/>
              <a:t>cell analysis:</a:t>
            </a:r>
            <a:r>
              <a:rPr lang="zh-CN" altLang="en-US" sz="2400" dirty="0"/>
              <a:t> </a:t>
            </a:r>
          </a:p>
        </p:txBody>
      </p:sp>
      <p:pic>
        <p:nvPicPr>
          <p:cNvPr id="6" name="图片 5">
            <a:extLst>
              <a:ext uri="{FF2B5EF4-FFF2-40B4-BE49-F238E27FC236}">
                <a16:creationId xmlns:a16="http://schemas.microsoft.com/office/drawing/2014/main" id="{6CCB0FB2-463E-4133-89D5-4A1998904589}"/>
              </a:ext>
            </a:extLst>
          </p:cNvPr>
          <p:cNvPicPr>
            <a:picLocks noChangeAspect="1"/>
          </p:cNvPicPr>
          <p:nvPr/>
        </p:nvPicPr>
        <p:blipFill>
          <a:blip r:embed="rId3"/>
          <a:stretch>
            <a:fillRect/>
          </a:stretch>
        </p:blipFill>
        <p:spPr>
          <a:xfrm>
            <a:off x="433754" y="1008771"/>
            <a:ext cx="5715000" cy="4038600"/>
          </a:xfrm>
          <a:prstGeom prst="rect">
            <a:avLst/>
          </a:prstGeom>
        </p:spPr>
      </p:pic>
      <p:sp>
        <p:nvSpPr>
          <p:cNvPr id="8" name="等腰三角形 7">
            <a:extLst>
              <a:ext uri="{FF2B5EF4-FFF2-40B4-BE49-F238E27FC236}">
                <a16:creationId xmlns:a16="http://schemas.microsoft.com/office/drawing/2014/main" id="{43F72AB7-5B17-4241-8972-C094905B3B41}"/>
              </a:ext>
            </a:extLst>
          </p:cNvPr>
          <p:cNvSpPr/>
          <p:nvPr/>
        </p:nvSpPr>
        <p:spPr>
          <a:xfrm>
            <a:off x="3151163" y="4929847"/>
            <a:ext cx="76786" cy="23504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EE8D9E2-0BF3-4899-9679-902967525873}"/>
              </a:ext>
            </a:extLst>
          </p:cNvPr>
          <p:cNvSpPr/>
          <p:nvPr/>
        </p:nvSpPr>
        <p:spPr>
          <a:xfrm>
            <a:off x="1097280" y="3028071"/>
            <a:ext cx="3453619" cy="235048"/>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E0E6F482-9E9D-4F5F-A6BE-4A969BE3A70D}"/>
              </a:ext>
            </a:extLst>
          </p:cNvPr>
          <p:cNvPicPr>
            <a:picLocks noChangeAspect="1"/>
          </p:cNvPicPr>
          <p:nvPr/>
        </p:nvPicPr>
        <p:blipFill>
          <a:blip r:embed="rId4"/>
          <a:stretch>
            <a:fillRect/>
          </a:stretch>
        </p:blipFill>
        <p:spPr>
          <a:xfrm>
            <a:off x="6814264" y="3145595"/>
            <a:ext cx="4568136" cy="3069556"/>
          </a:xfrm>
          <a:prstGeom prst="rect">
            <a:avLst/>
          </a:prstGeom>
        </p:spPr>
      </p:pic>
      <p:sp>
        <p:nvSpPr>
          <p:cNvPr id="14" name="椭圆 13">
            <a:extLst>
              <a:ext uri="{FF2B5EF4-FFF2-40B4-BE49-F238E27FC236}">
                <a16:creationId xmlns:a16="http://schemas.microsoft.com/office/drawing/2014/main" id="{B5BCCB13-B1E1-4FD0-ACCF-CFB82F44B039}"/>
              </a:ext>
            </a:extLst>
          </p:cNvPr>
          <p:cNvSpPr/>
          <p:nvPr/>
        </p:nvSpPr>
        <p:spPr>
          <a:xfrm>
            <a:off x="7265487" y="3938693"/>
            <a:ext cx="621207" cy="741680"/>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BCABF3CB-6B88-48D5-AF49-AA56BB74F219}"/>
              </a:ext>
            </a:extLst>
          </p:cNvPr>
          <p:cNvCxnSpPr>
            <a:cxnSpLocks/>
          </p:cNvCxnSpPr>
          <p:nvPr/>
        </p:nvCxnSpPr>
        <p:spPr>
          <a:xfrm flipH="1">
            <a:off x="3291254" y="4394375"/>
            <a:ext cx="3974234" cy="69750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426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D47AB1-8EF1-4343-A9F1-FE6CBA304336}"/>
              </a:ext>
            </a:extLst>
          </p:cNvPr>
          <p:cNvSpPr>
            <a:spLocks noGrp="1"/>
          </p:cNvSpPr>
          <p:nvPr>
            <p:ph type="sldNum" sz="quarter" idx="12"/>
          </p:nvPr>
        </p:nvSpPr>
        <p:spPr/>
        <p:txBody>
          <a:bodyPr/>
          <a:lstStyle/>
          <a:p>
            <a:fld id="{48F63A3B-78C7-47BE-AE5E-E10140E04643}" type="slidenum">
              <a:rPr lang="en-US" smtClean="0"/>
              <a:t>32</a:t>
            </a:fld>
            <a:endParaRPr lang="en-US" dirty="0"/>
          </a:p>
        </p:txBody>
      </p:sp>
      <p:sp>
        <p:nvSpPr>
          <p:cNvPr id="3" name="文本框 2">
            <a:extLst>
              <a:ext uri="{FF2B5EF4-FFF2-40B4-BE49-F238E27FC236}">
                <a16:creationId xmlns:a16="http://schemas.microsoft.com/office/drawing/2014/main" id="{BF3371A0-46C9-4988-957F-AF81087C7599}"/>
              </a:ext>
            </a:extLst>
          </p:cNvPr>
          <p:cNvSpPr txBox="1"/>
          <p:nvPr/>
        </p:nvSpPr>
        <p:spPr>
          <a:xfrm>
            <a:off x="355600" y="264160"/>
            <a:ext cx="4480560" cy="461665"/>
          </a:xfrm>
          <a:prstGeom prst="rect">
            <a:avLst/>
          </a:prstGeom>
          <a:noFill/>
        </p:spPr>
        <p:txBody>
          <a:bodyPr wrap="square" rtlCol="0">
            <a:spAutoFit/>
          </a:bodyPr>
          <a:lstStyle/>
          <a:p>
            <a:r>
              <a:rPr lang="en-US" altLang="zh-CN" sz="2400" dirty="0"/>
              <a:t>Sample level T</a:t>
            </a:r>
            <a:r>
              <a:rPr lang="zh-CN" altLang="en-US" sz="2400" dirty="0"/>
              <a:t> </a:t>
            </a:r>
            <a:r>
              <a:rPr lang="en-US" altLang="zh-CN" sz="2400" dirty="0"/>
              <a:t>cell analysis:</a:t>
            </a:r>
            <a:r>
              <a:rPr lang="zh-CN" altLang="en-US" sz="2400" dirty="0"/>
              <a:t> </a:t>
            </a:r>
          </a:p>
        </p:txBody>
      </p:sp>
      <p:pic>
        <p:nvPicPr>
          <p:cNvPr id="5" name="图片 4">
            <a:extLst>
              <a:ext uri="{FF2B5EF4-FFF2-40B4-BE49-F238E27FC236}">
                <a16:creationId xmlns:a16="http://schemas.microsoft.com/office/drawing/2014/main" id="{EB0C12CA-6ACF-4806-B2F2-E9CE9F8B2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45" y="1837252"/>
            <a:ext cx="5306576" cy="3183496"/>
          </a:xfrm>
          <a:prstGeom prst="rect">
            <a:avLst/>
          </a:prstGeom>
        </p:spPr>
      </p:pic>
      <p:sp>
        <p:nvSpPr>
          <p:cNvPr id="7" name="矩形: 圆角 6">
            <a:extLst>
              <a:ext uri="{FF2B5EF4-FFF2-40B4-BE49-F238E27FC236}">
                <a16:creationId xmlns:a16="http://schemas.microsoft.com/office/drawing/2014/main" id="{E98BC14F-6EAF-4B85-864C-8E97DE9BBE24}"/>
              </a:ext>
            </a:extLst>
          </p:cNvPr>
          <p:cNvSpPr/>
          <p:nvPr/>
        </p:nvSpPr>
        <p:spPr>
          <a:xfrm>
            <a:off x="3329941" y="2202179"/>
            <a:ext cx="2636520" cy="922020"/>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9E60E73-7602-4747-B15D-4693C4B0C6EB}"/>
              </a:ext>
            </a:extLst>
          </p:cNvPr>
          <p:cNvSpPr txBox="1"/>
          <p:nvPr/>
        </p:nvSpPr>
        <p:spPr>
          <a:xfrm>
            <a:off x="5307331" y="2583180"/>
            <a:ext cx="396240" cy="365760"/>
          </a:xfrm>
          <a:prstGeom prst="rect">
            <a:avLst/>
          </a:prstGeom>
          <a:noFill/>
        </p:spPr>
        <p:txBody>
          <a:bodyPr wrap="square" rtlCol="0">
            <a:spAutoFit/>
          </a:bodyPr>
          <a:lstStyle/>
          <a:p>
            <a:r>
              <a:rPr lang="en-US" altLang="zh-CN" b="1" dirty="0">
                <a:solidFill>
                  <a:srgbClr val="C00000"/>
                </a:solidFill>
              </a:rPr>
              <a:t>?</a:t>
            </a:r>
            <a:endParaRPr lang="zh-CN" altLang="en-US" b="1" dirty="0">
              <a:solidFill>
                <a:srgbClr val="C00000"/>
              </a:solidFill>
            </a:endParaRPr>
          </a:p>
        </p:txBody>
      </p:sp>
      <p:pic>
        <p:nvPicPr>
          <p:cNvPr id="17" name="图片 16">
            <a:extLst>
              <a:ext uri="{FF2B5EF4-FFF2-40B4-BE49-F238E27FC236}">
                <a16:creationId xmlns:a16="http://schemas.microsoft.com/office/drawing/2014/main" id="{330A507C-DF9B-4BAD-A327-052A29074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948940"/>
            <a:ext cx="5550686" cy="3329941"/>
          </a:xfrm>
          <a:prstGeom prst="rect">
            <a:avLst/>
          </a:prstGeom>
        </p:spPr>
      </p:pic>
      <p:pic>
        <p:nvPicPr>
          <p:cNvPr id="18" name="图片 17">
            <a:extLst>
              <a:ext uri="{FF2B5EF4-FFF2-40B4-BE49-F238E27FC236}">
                <a16:creationId xmlns:a16="http://schemas.microsoft.com/office/drawing/2014/main" id="{F9E5C44A-F387-4288-A626-08EABD1E6125}"/>
              </a:ext>
            </a:extLst>
          </p:cNvPr>
          <p:cNvPicPr>
            <a:picLocks noChangeAspect="1"/>
          </p:cNvPicPr>
          <p:nvPr/>
        </p:nvPicPr>
        <p:blipFill>
          <a:blip r:embed="rId5"/>
          <a:stretch>
            <a:fillRect/>
          </a:stretch>
        </p:blipFill>
        <p:spPr>
          <a:xfrm>
            <a:off x="6261557" y="882875"/>
            <a:ext cx="2609786" cy="1753644"/>
          </a:xfrm>
          <a:prstGeom prst="rect">
            <a:avLst/>
          </a:prstGeom>
        </p:spPr>
      </p:pic>
      <p:pic>
        <p:nvPicPr>
          <p:cNvPr id="19" name="图片 18">
            <a:extLst>
              <a:ext uri="{FF2B5EF4-FFF2-40B4-BE49-F238E27FC236}">
                <a16:creationId xmlns:a16="http://schemas.microsoft.com/office/drawing/2014/main" id="{470836F7-BFB3-45BE-90EE-798168D97F76}"/>
              </a:ext>
            </a:extLst>
          </p:cNvPr>
          <p:cNvPicPr>
            <a:picLocks noChangeAspect="1"/>
          </p:cNvPicPr>
          <p:nvPr/>
        </p:nvPicPr>
        <p:blipFill>
          <a:blip r:embed="rId6"/>
          <a:stretch>
            <a:fillRect/>
          </a:stretch>
        </p:blipFill>
        <p:spPr>
          <a:xfrm>
            <a:off x="8871343" y="831019"/>
            <a:ext cx="2764131" cy="1857355"/>
          </a:xfrm>
          <a:prstGeom prst="rect">
            <a:avLst/>
          </a:prstGeom>
        </p:spPr>
      </p:pic>
    </p:spTree>
    <p:extLst>
      <p:ext uri="{BB962C8B-B14F-4D97-AF65-F5344CB8AC3E}">
        <p14:creationId xmlns:p14="http://schemas.microsoft.com/office/powerpoint/2010/main" val="101917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729ADA-B8B5-498D-B931-05E01C020393}"/>
              </a:ext>
            </a:extLst>
          </p:cNvPr>
          <p:cNvSpPr>
            <a:spLocks noGrp="1"/>
          </p:cNvSpPr>
          <p:nvPr>
            <p:ph type="sldNum" sz="quarter" idx="12"/>
          </p:nvPr>
        </p:nvSpPr>
        <p:spPr/>
        <p:txBody>
          <a:bodyPr/>
          <a:lstStyle/>
          <a:p>
            <a:fld id="{48F63A3B-78C7-47BE-AE5E-E10140E04643}" type="slidenum">
              <a:rPr lang="en-US" smtClean="0"/>
              <a:t>33</a:t>
            </a:fld>
            <a:endParaRPr lang="en-US" dirty="0"/>
          </a:p>
        </p:txBody>
      </p:sp>
      <p:sp>
        <p:nvSpPr>
          <p:cNvPr id="3" name="文本框 2">
            <a:extLst>
              <a:ext uri="{FF2B5EF4-FFF2-40B4-BE49-F238E27FC236}">
                <a16:creationId xmlns:a16="http://schemas.microsoft.com/office/drawing/2014/main" id="{BD87099C-E863-416D-B232-52632D989171}"/>
              </a:ext>
            </a:extLst>
          </p:cNvPr>
          <p:cNvSpPr txBox="1"/>
          <p:nvPr/>
        </p:nvSpPr>
        <p:spPr>
          <a:xfrm>
            <a:off x="355600" y="264160"/>
            <a:ext cx="5344160" cy="461665"/>
          </a:xfrm>
          <a:prstGeom prst="rect">
            <a:avLst/>
          </a:prstGeom>
          <a:noFill/>
        </p:spPr>
        <p:txBody>
          <a:bodyPr wrap="square" rtlCol="0">
            <a:spAutoFit/>
          </a:bodyPr>
          <a:lstStyle/>
          <a:p>
            <a:r>
              <a:rPr lang="en-US" altLang="zh-CN" sz="2400" dirty="0"/>
              <a:t>Compare SLE_PAH with HD in T cell</a:t>
            </a:r>
            <a:endParaRPr lang="zh-CN" altLang="en-US" sz="2400" dirty="0"/>
          </a:p>
        </p:txBody>
      </p:sp>
      <p:pic>
        <p:nvPicPr>
          <p:cNvPr id="5" name="图片 4">
            <a:extLst>
              <a:ext uri="{FF2B5EF4-FFF2-40B4-BE49-F238E27FC236}">
                <a16:creationId xmlns:a16="http://schemas.microsoft.com/office/drawing/2014/main" id="{56414F28-B0DB-4DFB-8D3F-2953EE128196}"/>
              </a:ext>
            </a:extLst>
          </p:cNvPr>
          <p:cNvPicPr>
            <a:picLocks noChangeAspect="1"/>
          </p:cNvPicPr>
          <p:nvPr/>
        </p:nvPicPr>
        <p:blipFill>
          <a:blip r:embed="rId2"/>
          <a:stretch>
            <a:fillRect/>
          </a:stretch>
        </p:blipFill>
        <p:spPr>
          <a:xfrm>
            <a:off x="655320" y="1478280"/>
            <a:ext cx="5591339" cy="4650740"/>
          </a:xfrm>
          <a:prstGeom prst="rect">
            <a:avLst/>
          </a:prstGeom>
        </p:spPr>
      </p:pic>
      <p:pic>
        <p:nvPicPr>
          <p:cNvPr id="9" name="图片 8">
            <a:extLst>
              <a:ext uri="{FF2B5EF4-FFF2-40B4-BE49-F238E27FC236}">
                <a16:creationId xmlns:a16="http://schemas.microsoft.com/office/drawing/2014/main" id="{4A5126DD-0635-45AC-A17A-8B98A70BC39C}"/>
              </a:ext>
            </a:extLst>
          </p:cNvPr>
          <p:cNvPicPr>
            <a:picLocks noChangeAspect="1"/>
          </p:cNvPicPr>
          <p:nvPr/>
        </p:nvPicPr>
        <p:blipFill rotWithShape="1">
          <a:blip r:embed="rId3"/>
          <a:srcRect l="4309"/>
          <a:stretch/>
        </p:blipFill>
        <p:spPr>
          <a:xfrm>
            <a:off x="6918961" y="2218690"/>
            <a:ext cx="4434839" cy="3169920"/>
          </a:xfrm>
          <a:prstGeom prst="rect">
            <a:avLst/>
          </a:prstGeom>
        </p:spPr>
      </p:pic>
      <p:cxnSp>
        <p:nvCxnSpPr>
          <p:cNvPr id="11" name="直接箭头连接符 10">
            <a:extLst>
              <a:ext uri="{FF2B5EF4-FFF2-40B4-BE49-F238E27FC236}">
                <a16:creationId xmlns:a16="http://schemas.microsoft.com/office/drawing/2014/main" id="{8960EFC8-7CDA-4D39-939F-8E2CDD05A2DB}"/>
              </a:ext>
            </a:extLst>
          </p:cNvPr>
          <p:cNvCxnSpPr/>
          <p:nvPr/>
        </p:nvCxnSpPr>
        <p:spPr>
          <a:xfrm flipV="1">
            <a:off x="6736080" y="2819400"/>
            <a:ext cx="0" cy="177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B9F6447-BC02-4518-94E5-E04767678AB0}"/>
              </a:ext>
            </a:extLst>
          </p:cNvPr>
          <p:cNvSpPr txBox="1"/>
          <p:nvPr/>
        </p:nvSpPr>
        <p:spPr>
          <a:xfrm>
            <a:off x="6736080" y="3522464"/>
            <a:ext cx="937259" cy="369332"/>
          </a:xfrm>
          <a:prstGeom prst="rect">
            <a:avLst/>
          </a:prstGeom>
          <a:noFill/>
        </p:spPr>
        <p:txBody>
          <a:bodyPr wrap="square" rtlCol="0">
            <a:spAutoFit/>
          </a:bodyPr>
          <a:lstStyle/>
          <a:p>
            <a:r>
              <a:rPr lang="en-US" altLang="zh-CN" dirty="0"/>
              <a:t>time</a:t>
            </a:r>
            <a:endParaRPr lang="zh-CN" altLang="en-US" dirty="0"/>
          </a:p>
        </p:txBody>
      </p:sp>
    </p:spTree>
    <p:extLst>
      <p:ext uri="{BB962C8B-B14F-4D97-AF65-F5344CB8AC3E}">
        <p14:creationId xmlns:p14="http://schemas.microsoft.com/office/powerpoint/2010/main" val="2303507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568069-4E8A-4B35-BB6F-D013470E5411}"/>
              </a:ext>
            </a:extLst>
          </p:cNvPr>
          <p:cNvSpPr>
            <a:spLocks noGrp="1"/>
          </p:cNvSpPr>
          <p:nvPr>
            <p:ph type="sldNum" sz="quarter" idx="12"/>
          </p:nvPr>
        </p:nvSpPr>
        <p:spPr/>
        <p:txBody>
          <a:bodyPr/>
          <a:lstStyle/>
          <a:p>
            <a:fld id="{48F63A3B-78C7-47BE-AE5E-E10140E04643}" type="slidenum">
              <a:rPr lang="en-US" smtClean="0"/>
              <a:t>34</a:t>
            </a:fld>
            <a:endParaRPr lang="en-US" dirty="0"/>
          </a:p>
        </p:txBody>
      </p:sp>
      <p:sp>
        <p:nvSpPr>
          <p:cNvPr id="3" name="文本框 2">
            <a:extLst>
              <a:ext uri="{FF2B5EF4-FFF2-40B4-BE49-F238E27FC236}">
                <a16:creationId xmlns:a16="http://schemas.microsoft.com/office/drawing/2014/main" id="{C748AEA3-114E-45AA-8980-22B9B3AF1A2F}"/>
              </a:ext>
            </a:extLst>
          </p:cNvPr>
          <p:cNvSpPr txBox="1"/>
          <p:nvPr/>
        </p:nvSpPr>
        <p:spPr>
          <a:xfrm>
            <a:off x="355600" y="264160"/>
            <a:ext cx="4480560" cy="461665"/>
          </a:xfrm>
          <a:prstGeom prst="rect">
            <a:avLst/>
          </a:prstGeom>
          <a:noFill/>
        </p:spPr>
        <p:txBody>
          <a:bodyPr wrap="square" rtlCol="0">
            <a:spAutoFit/>
          </a:bodyPr>
          <a:lstStyle/>
          <a:p>
            <a:r>
              <a:rPr lang="en-US" altLang="zh-CN" sz="2400" dirty="0"/>
              <a:t>Monocyte</a:t>
            </a:r>
            <a:r>
              <a:rPr lang="zh-CN" altLang="en-US" sz="2400" dirty="0"/>
              <a:t> </a:t>
            </a:r>
            <a:r>
              <a:rPr lang="en-US" altLang="zh-CN" sz="2400" dirty="0"/>
              <a:t>analysis:</a:t>
            </a:r>
            <a:r>
              <a:rPr lang="zh-CN" altLang="en-US" sz="2400" dirty="0"/>
              <a:t> </a:t>
            </a:r>
          </a:p>
        </p:txBody>
      </p:sp>
      <p:pic>
        <p:nvPicPr>
          <p:cNvPr id="5" name="图片 4">
            <a:extLst>
              <a:ext uri="{FF2B5EF4-FFF2-40B4-BE49-F238E27FC236}">
                <a16:creationId xmlns:a16="http://schemas.microsoft.com/office/drawing/2014/main" id="{AFD93917-D7B0-474C-B686-D07C8CAF0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423" y="867635"/>
            <a:ext cx="5358318" cy="3214537"/>
          </a:xfrm>
          <a:prstGeom prst="rect">
            <a:avLst/>
          </a:prstGeom>
        </p:spPr>
      </p:pic>
      <p:pic>
        <p:nvPicPr>
          <p:cNvPr id="7" name="图片 6">
            <a:extLst>
              <a:ext uri="{FF2B5EF4-FFF2-40B4-BE49-F238E27FC236}">
                <a16:creationId xmlns:a16="http://schemas.microsoft.com/office/drawing/2014/main" id="{12F77EB8-B21E-4596-8D2C-E7E84ACD8876}"/>
              </a:ext>
            </a:extLst>
          </p:cNvPr>
          <p:cNvPicPr>
            <a:picLocks noChangeAspect="1"/>
          </p:cNvPicPr>
          <p:nvPr/>
        </p:nvPicPr>
        <p:blipFill rotWithShape="1">
          <a:blip r:embed="rId3"/>
          <a:srcRect t="14206"/>
          <a:stretch/>
        </p:blipFill>
        <p:spPr>
          <a:xfrm>
            <a:off x="601728" y="4708845"/>
            <a:ext cx="4379648" cy="1726718"/>
          </a:xfrm>
          <a:prstGeom prst="rect">
            <a:avLst/>
          </a:prstGeom>
        </p:spPr>
      </p:pic>
      <p:pic>
        <p:nvPicPr>
          <p:cNvPr id="9" name="图片 8">
            <a:extLst>
              <a:ext uri="{FF2B5EF4-FFF2-40B4-BE49-F238E27FC236}">
                <a16:creationId xmlns:a16="http://schemas.microsoft.com/office/drawing/2014/main" id="{03138331-E8F1-4C55-B7DB-B15A0C6F1265}"/>
              </a:ext>
            </a:extLst>
          </p:cNvPr>
          <p:cNvPicPr>
            <a:picLocks noChangeAspect="1"/>
          </p:cNvPicPr>
          <p:nvPr/>
        </p:nvPicPr>
        <p:blipFill rotWithShape="1">
          <a:blip r:embed="rId4"/>
          <a:srcRect t="14206"/>
          <a:stretch/>
        </p:blipFill>
        <p:spPr>
          <a:xfrm>
            <a:off x="601728" y="2982127"/>
            <a:ext cx="4379648" cy="1726718"/>
          </a:xfrm>
          <a:prstGeom prst="rect">
            <a:avLst/>
          </a:prstGeom>
        </p:spPr>
      </p:pic>
      <p:pic>
        <p:nvPicPr>
          <p:cNvPr id="11" name="图片 10">
            <a:extLst>
              <a:ext uri="{FF2B5EF4-FFF2-40B4-BE49-F238E27FC236}">
                <a16:creationId xmlns:a16="http://schemas.microsoft.com/office/drawing/2014/main" id="{A49736CD-62C5-4857-B757-1CE4FC706B50}"/>
              </a:ext>
            </a:extLst>
          </p:cNvPr>
          <p:cNvPicPr>
            <a:picLocks noChangeAspect="1"/>
          </p:cNvPicPr>
          <p:nvPr/>
        </p:nvPicPr>
        <p:blipFill>
          <a:blip r:embed="rId5"/>
          <a:stretch>
            <a:fillRect/>
          </a:stretch>
        </p:blipFill>
        <p:spPr>
          <a:xfrm>
            <a:off x="660585" y="1134709"/>
            <a:ext cx="3892517" cy="1788775"/>
          </a:xfrm>
          <a:prstGeom prst="rect">
            <a:avLst/>
          </a:prstGeom>
        </p:spPr>
      </p:pic>
      <p:pic>
        <p:nvPicPr>
          <p:cNvPr id="13" name="图片 12">
            <a:extLst>
              <a:ext uri="{FF2B5EF4-FFF2-40B4-BE49-F238E27FC236}">
                <a16:creationId xmlns:a16="http://schemas.microsoft.com/office/drawing/2014/main" id="{2BA831EC-63D9-4DEF-9DF6-ABB1671BD2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3881" y="4122516"/>
            <a:ext cx="4027899" cy="2416398"/>
          </a:xfrm>
          <a:prstGeom prst="rect">
            <a:avLst/>
          </a:prstGeom>
        </p:spPr>
      </p:pic>
    </p:spTree>
    <p:extLst>
      <p:ext uri="{BB962C8B-B14F-4D97-AF65-F5344CB8AC3E}">
        <p14:creationId xmlns:p14="http://schemas.microsoft.com/office/powerpoint/2010/main" val="2080653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E5ABA9C-8969-4BE5-84BD-EABF969BECFB}"/>
              </a:ext>
            </a:extLst>
          </p:cNvPr>
          <p:cNvSpPr>
            <a:spLocks noGrp="1"/>
          </p:cNvSpPr>
          <p:nvPr>
            <p:ph type="sldNum" sz="quarter" idx="12"/>
          </p:nvPr>
        </p:nvSpPr>
        <p:spPr/>
        <p:txBody>
          <a:bodyPr/>
          <a:lstStyle/>
          <a:p>
            <a:fld id="{48F63A3B-78C7-47BE-AE5E-E10140E04643}" type="slidenum">
              <a:rPr lang="en-US" smtClean="0"/>
              <a:t>35</a:t>
            </a:fld>
            <a:endParaRPr lang="en-US" dirty="0"/>
          </a:p>
        </p:txBody>
      </p:sp>
      <p:sp>
        <p:nvSpPr>
          <p:cNvPr id="3" name="文本框 2">
            <a:extLst>
              <a:ext uri="{FF2B5EF4-FFF2-40B4-BE49-F238E27FC236}">
                <a16:creationId xmlns:a16="http://schemas.microsoft.com/office/drawing/2014/main" id="{A83884D4-48A3-4DC7-8D05-F021E68B9131}"/>
              </a:ext>
            </a:extLst>
          </p:cNvPr>
          <p:cNvSpPr txBox="1"/>
          <p:nvPr/>
        </p:nvSpPr>
        <p:spPr>
          <a:xfrm>
            <a:off x="355600" y="264160"/>
            <a:ext cx="5344160" cy="461665"/>
          </a:xfrm>
          <a:prstGeom prst="rect">
            <a:avLst/>
          </a:prstGeom>
          <a:noFill/>
        </p:spPr>
        <p:txBody>
          <a:bodyPr wrap="square" rtlCol="0">
            <a:spAutoFit/>
          </a:bodyPr>
          <a:lstStyle/>
          <a:p>
            <a:r>
              <a:rPr lang="en-US" altLang="zh-CN" sz="2400" dirty="0"/>
              <a:t>Compare SLE_PAH with HD in Monocyte</a:t>
            </a:r>
            <a:endParaRPr lang="zh-CN" altLang="en-US" sz="2400" dirty="0"/>
          </a:p>
        </p:txBody>
      </p:sp>
      <p:pic>
        <p:nvPicPr>
          <p:cNvPr id="5" name="图片 4">
            <a:extLst>
              <a:ext uri="{FF2B5EF4-FFF2-40B4-BE49-F238E27FC236}">
                <a16:creationId xmlns:a16="http://schemas.microsoft.com/office/drawing/2014/main" id="{24A839FA-23BC-468D-B988-663F8F899B79}"/>
              </a:ext>
            </a:extLst>
          </p:cNvPr>
          <p:cNvPicPr>
            <a:picLocks noChangeAspect="1"/>
          </p:cNvPicPr>
          <p:nvPr/>
        </p:nvPicPr>
        <p:blipFill>
          <a:blip r:embed="rId2"/>
          <a:stretch>
            <a:fillRect/>
          </a:stretch>
        </p:blipFill>
        <p:spPr>
          <a:xfrm>
            <a:off x="551779" y="1188720"/>
            <a:ext cx="5386741" cy="4480560"/>
          </a:xfrm>
          <a:prstGeom prst="rect">
            <a:avLst/>
          </a:prstGeom>
        </p:spPr>
      </p:pic>
      <p:pic>
        <p:nvPicPr>
          <p:cNvPr id="7" name="图片 6">
            <a:extLst>
              <a:ext uri="{FF2B5EF4-FFF2-40B4-BE49-F238E27FC236}">
                <a16:creationId xmlns:a16="http://schemas.microsoft.com/office/drawing/2014/main" id="{C016B36A-1B91-465F-BA8D-F2FAB18ED233}"/>
              </a:ext>
            </a:extLst>
          </p:cNvPr>
          <p:cNvPicPr>
            <a:picLocks noChangeAspect="1"/>
          </p:cNvPicPr>
          <p:nvPr/>
        </p:nvPicPr>
        <p:blipFill>
          <a:blip r:embed="rId3"/>
          <a:stretch>
            <a:fillRect/>
          </a:stretch>
        </p:blipFill>
        <p:spPr>
          <a:xfrm>
            <a:off x="5859553" y="1188720"/>
            <a:ext cx="5780668" cy="4808220"/>
          </a:xfrm>
          <a:prstGeom prst="rect">
            <a:avLst/>
          </a:prstGeom>
        </p:spPr>
      </p:pic>
    </p:spTree>
    <p:extLst>
      <p:ext uri="{BB962C8B-B14F-4D97-AF65-F5344CB8AC3E}">
        <p14:creationId xmlns:p14="http://schemas.microsoft.com/office/powerpoint/2010/main" val="556734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D47AB1-8EF1-4343-A9F1-FE6CBA304336}"/>
              </a:ext>
            </a:extLst>
          </p:cNvPr>
          <p:cNvSpPr>
            <a:spLocks noGrp="1"/>
          </p:cNvSpPr>
          <p:nvPr>
            <p:ph type="sldNum" sz="quarter" idx="12"/>
          </p:nvPr>
        </p:nvSpPr>
        <p:spPr/>
        <p:txBody>
          <a:bodyPr/>
          <a:lstStyle/>
          <a:p>
            <a:fld id="{48F63A3B-78C7-47BE-AE5E-E10140E04643}" type="slidenum">
              <a:rPr lang="en-US" smtClean="0"/>
              <a:t>36</a:t>
            </a:fld>
            <a:endParaRPr lang="en-US" dirty="0"/>
          </a:p>
        </p:txBody>
      </p:sp>
      <p:sp>
        <p:nvSpPr>
          <p:cNvPr id="4" name="文本框 3">
            <a:extLst>
              <a:ext uri="{FF2B5EF4-FFF2-40B4-BE49-F238E27FC236}">
                <a16:creationId xmlns:a16="http://schemas.microsoft.com/office/drawing/2014/main" id="{6EF1281A-D6F7-4017-A535-64BFE45118F7}"/>
              </a:ext>
            </a:extLst>
          </p:cNvPr>
          <p:cNvSpPr txBox="1"/>
          <p:nvPr/>
        </p:nvSpPr>
        <p:spPr>
          <a:xfrm>
            <a:off x="908928" y="863209"/>
            <a:ext cx="6543431" cy="461665"/>
          </a:xfrm>
          <a:prstGeom prst="rect">
            <a:avLst/>
          </a:prstGeom>
          <a:noFill/>
        </p:spPr>
        <p:txBody>
          <a:bodyPr wrap="square" rtlCol="0">
            <a:spAutoFit/>
          </a:bodyPr>
          <a:lstStyle/>
          <a:p>
            <a:r>
              <a:rPr lang="en-US" altLang="zh-CN" sz="2400" dirty="0"/>
              <a:t>Other cell type analysis: waiting more data</a:t>
            </a:r>
            <a:endParaRPr lang="zh-CN" altLang="en-US" sz="2400" dirty="0"/>
          </a:p>
        </p:txBody>
      </p:sp>
      <p:sp>
        <p:nvSpPr>
          <p:cNvPr id="3" name="文本框 2">
            <a:extLst>
              <a:ext uri="{FF2B5EF4-FFF2-40B4-BE49-F238E27FC236}">
                <a16:creationId xmlns:a16="http://schemas.microsoft.com/office/drawing/2014/main" id="{303C3A0F-1BA5-423F-8E6F-89EB7B2EF3D6}"/>
              </a:ext>
            </a:extLst>
          </p:cNvPr>
          <p:cNvSpPr txBox="1"/>
          <p:nvPr/>
        </p:nvSpPr>
        <p:spPr>
          <a:xfrm>
            <a:off x="1569720" y="1717634"/>
            <a:ext cx="4389120" cy="1711366"/>
          </a:xfrm>
          <a:prstGeom prst="rect">
            <a:avLst/>
          </a:prstGeom>
          <a:noFill/>
        </p:spPr>
        <p:txBody>
          <a:bodyPr wrap="square" rtlCol="0">
            <a:spAutoFit/>
          </a:bodyPr>
          <a:lstStyle/>
          <a:p>
            <a:pPr>
              <a:lnSpc>
                <a:spcPct val="150000"/>
              </a:lnSpc>
            </a:pPr>
            <a:r>
              <a:rPr lang="en-US" altLang="zh-CN" dirty="0">
                <a:solidFill>
                  <a:srgbClr val="FF0000"/>
                </a:solidFill>
              </a:rPr>
              <a:t>Plasma: 87</a:t>
            </a:r>
          </a:p>
          <a:p>
            <a:pPr>
              <a:lnSpc>
                <a:spcPct val="150000"/>
              </a:lnSpc>
            </a:pPr>
            <a:r>
              <a:rPr lang="en-US" altLang="zh-CN" dirty="0">
                <a:solidFill>
                  <a:srgbClr val="FF0000"/>
                </a:solidFill>
              </a:rPr>
              <a:t>pDC: 101</a:t>
            </a:r>
          </a:p>
          <a:p>
            <a:pPr>
              <a:lnSpc>
                <a:spcPct val="150000"/>
              </a:lnSpc>
            </a:pPr>
            <a:r>
              <a:rPr lang="en-US" altLang="zh-CN" dirty="0" err="1">
                <a:solidFill>
                  <a:srgbClr val="FF0000"/>
                </a:solidFill>
              </a:rPr>
              <a:t>mDC</a:t>
            </a:r>
            <a:r>
              <a:rPr lang="en-US" altLang="zh-CN" dirty="0">
                <a:solidFill>
                  <a:srgbClr val="FF0000"/>
                </a:solidFill>
              </a:rPr>
              <a:t>: 203</a:t>
            </a:r>
          </a:p>
          <a:p>
            <a:pPr>
              <a:lnSpc>
                <a:spcPct val="150000"/>
              </a:lnSpc>
            </a:pPr>
            <a:r>
              <a:rPr lang="en-US" altLang="zh-CN" dirty="0">
                <a:solidFill>
                  <a:srgbClr val="FF0000"/>
                </a:solidFill>
              </a:rPr>
              <a:t>Platelet: 224</a:t>
            </a:r>
          </a:p>
        </p:txBody>
      </p:sp>
    </p:spTree>
    <p:extLst>
      <p:ext uri="{BB962C8B-B14F-4D97-AF65-F5344CB8AC3E}">
        <p14:creationId xmlns:p14="http://schemas.microsoft.com/office/powerpoint/2010/main" val="3652371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1584960" y="1747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panose="02010600030101010101" pitchFamily="2" charset="-122"/>
              </a:rPr>
              <a:t>BCR repertoire</a:t>
            </a:r>
          </a:p>
        </p:txBody>
      </p:sp>
      <p:sp>
        <p:nvSpPr>
          <p:cNvPr id="4" name="文本框 3">
            <a:extLst>
              <a:ext uri="{FF2B5EF4-FFF2-40B4-BE49-F238E27FC236}">
                <a16:creationId xmlns:a16="http://schemas.microsoft.com/office/drawing/2014/main" id="{BEA83070-D7B6-405F-B361-301F8E436831}"/>
              </a:ext>
            </a:extLst>
          </p:cNvPr>
          <p:cNvSpPr txBox="1"/>
          <p:nvPr/>
        </p:nvSpPr>
        <p:spPr>
          <a:xfrm>
            <a:off x="1822056" y="3505200"/>
            <a:ext cx="280125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All B cell BCR distribution</a:t>
            </a:r>
            <a:endParaRPr lang="zh-CN" altLang="en-US" dirty="0">
              <a:solidFill>
                <a:prstClr val="black"/>
              </a:solidFill>
              <a:latin typeface="Calibri" panose="020F0502020204030204"/>
              <a:ea typeface="等线" panose="02010600030101010101" pitchFamily="2" charset="-122"/>
            </a:endParaRPr>
          </a:p>
        </p:txBody>
      </p:sp>
      <p:pic>
        <p:nvPicPr>
          <p:cNvPr id="6" name="图片 5">
            <a:extLst>
              <a:ext uri="{FF2B5EF4-FFF2-40B4-BE49-F238E27FC236}">
                <a16:creationId xmlns:a16="http://schemas.microsoft.com/office/drawing/2014/main" id="{1581A82B-DDB5-4691-B6AB-E5400258187E}"/>
              </a:ext>
            </a:extLst>
          </p:cNvPr>
          <p:cNvPicPr>
            <a:picLocks noChangeAspect="1"/>
          </p:cNvPicPr>
          <p:nvPr/>
        </p:nvPicPr>
        <p:blipFill>
          <a:blip r:embed="rId3"/>
          <a:stretch>
            <a:fillRect/>
          </a:stretch>
        </p:blipFill>
        <p:spPr>
          <a:xfrm>
            <a:off x="4918362" y="1233314"/>
            <a:ext cx="2485905" cy="2318026"/>
          </a:xfrm>
          <a:prstGeom prst="rect">
            <a:avLst/>
          </a:prstGeom>
        </p:spPr>
      </p:pic>
      <p:sp>
        <p:nvSpPr>
          <p:cNvPr id="12" name="文本框 11">
            <a:extLst>
              <a:ext uri="{FF2B5EF4-FFF2-40B4-BE49-F238E27FC236}">
                <a16:creationId xmlns:a16="http://schemas.microsoft.com/office/drawing/2014/main" id="{A80FBB46-FC14-49B9-895E-7FDA78D6E5A8}"/>
              </a:ext>
            </a:extLst>
          </p:cNvPr>
          <p:cNvSpPr txBox="1"/>
          <p:nvPr/>
        </p:nvSpPr>
        <p:spPr>
          <a:xfrm>
            <a:off x="4767942" y="3497466"/>
            <a:ext cx="280125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Unique BCR distribution</a:t>
            </a:r>
            <a:endParaRPr lang="zh-CN" altLang="en-US" dirty="0">
              <a:solidFill>
                <a:prstClr val="black"/>
              </a:solidFill>
              <a:latin typeface="Calibri" panose="020F0502020204030204"/>
              <a:ea typeface="等线" panose="02010600030101010101" pitchFamily="2" charset="-122"/>
            </a:endParaRPr>
          </a:p>
        </p:txBody>
      </p:sp>
      <p:pic>
        <p:nvPicPr>
          <p:cNvPr id="8" name="图片 7">
            <a:extLst>
              <a:ext uri="{FF2B5EF4-FFF2-40B4-BE49-F238E27FC236}">
                <a16:creationId xmlns:a16="http://schemas.microsoft.com/office/drawing/2014/main" id="{2BC99CC3-59BC-4994-A08F-6D6299A26C83}"/>
              </a:ext>
            </a:extLst>
          </p:cNvPr>
          <p:cNvPicPr>
            <a:picLocks noChangeAspect="1"/>
          </p:cNvPicPr>
          <p:nvPr/>
        </p:nvPicPr>
        <p:blipFill>
          <a:blip r:embed="rId4"/>
          <a:stretch>
            <a:fillRect/>
          </a:stretch>
        </p:blipFill>
        <p:spPr>
          <a:xfrm>
            <a:off x="1679043" y="1287189"/>
            <a:ext cx="3210291" cy="2282167"/>
          </a:xfrm>
          <a:prstGeom prst="rect">
            <a:avLst/>
          </a:prstGeom>
        </p:spPr>
      </p:pic>
      <p:pic>
        <p:nvPicPr>
          <p:cNvPr id="10" name="图片 9">
            <a:extLst>
              <a:ext uri="{FF2B5EF4-FFF2-40B4-BE49-F238E27FC236}">
                <a16:creationId xmlns:a16="http://schemas.microsoft.com/office/drawing/2014/main" id="{B4E9595F-B5AE-48A6-B9B5-1F5638BC55C4}"/>
              </a:ext>
            </a:extLst>
          </p:cNvPr>
          <p:cNvPicPr>
            <a:picLocks noChangeAspect="1"/>
          </p:cNvPicPr>
          <p:nvPr/>
        </p:nvPicPr>
        <p:blipFill>
          <a:blip r:embed="rId5"/>
          <a:stretch>
            <a:fillRect/>
          </a:stretch>
        </p:blipFill>
        <p:spPr>
          <a:xfrm>
            <a:off x="7433294" y="1223034"/>
            <a:ext cx="2905154" cy="2282167"/>
          </a:xfrm>
          <a:prstGeom prst="rect">
            <a:avLst/>
          </a:prstGeom>
        </p:spPr>
      </p:pic>
      <p:sp>
        <p:nvSpPr>
          <p:cNvPr id="16" name="文本框 15">
            <a:extLst>
              <a:ext uri="{FF2B5EF4-FFF2-40B4-BE49-F238E27FC236}">
                <a16:creationId xmlns:a16="http://schemas.microsoft.com/office/drawing/2014/main" id="{C0F895A7-66AD-4608-89E8-7E4CDA0C985C}"/>
              </a:ext>
            </a:extLst>
          </p:cNvPr>
          <p:cNvSpPr txBox="1"/>
          <p:nvPr/>
        </p:nvSpPr>
        <p:spPr>
          <a:xfrm>
            <a:off x="7941948" y="3497466"/>
            <a:ext cx="280125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Clonotypes</a:t>
            </a:r>
            <a:endParaRPr lang="zh-CN" altLang="en-US" dirty="0">
              <a:solidFill>
                <a:prstClr val="black"/>
              </a:solidFill>
              <a:latin typeface="Calibri" panose="020F0502020204030204"/>
              <a:ea typeface="等线" panose="02010600030101010101" pitchFamily="2" charset="-122"/>
            </a:endParaRPr>
          </a:p>
        </p:txBody>
      </p:sp>
      <p:sp>
        <p:nvSpPr>
          <p:cNvPr id="13" name="文本框 12">
            <a:extLst>
              <a:ext uri="{FF2B5EF4-FFF2-40B4-BE49-F238E27FC236}">
                <a16:creationId xmlns:a16="http://schemas.microsoft.com/office/drawing/2014/main" id="{553A725B-64FC-44FA-BCFC-555CD1D64FED}"/>
              </a:ext>
            </a:extLst>
          </p:cNvPr>
          <p:cNvSpPr txBox="1"/>
          <p:nvPr/>
        </p:nvSpPr>
        <p:spPr>
          <a:xfrm>
            <a:off x="2002973" y="685676"/>
            <a:ext cx="7010400" cy="371388"/>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BCR repertoire difference between the SLE patient and a health people  </a:t>
            </a:r>
            <a:endParaRPr lang="zh-CN" altLang="en-US" dirty="0">
              <a:solidFill>
                <a:prstClr val="black"/>
              </a:solidFill>
              <a:latin typeface="Calibri" panose="020F0502020204030204"/>
              <a:ea typeface="等线" panose="02010600030101010101" pitchFamily="2" charset="-122"/>
            </a:endParaRPr>
          </a:p>
        </p:txBody>
      </p:sp>
      <p:pic>
        <p:nvPicPr>
          <p:cNvPr id="15" name="图片 14">
            <a:extLst>
              <a:ext uri="{FF2B5EF4-FFF2-40B4-BE49-F238E27FC236}">
                <a16:creationId xmlns:a16="http://schemas.microsoft.com/office/drawing/2014/main" id="{99CC37EB-9324-4173-B558-4306DBB4ECF2}"/>
              </a:ext>
            </a:extLst>
          </p:cNvPr>
          <p:cNvPicPr>
            <a:picLocks noChangeAspect="1"/>
          </p:cNvPicPr>
          <p:nvPr/>
        </p:nvPicPr>
        <p:blipFill>
          <a:blip r:embed="rId6"/>
          <a:stretch>
            <a:fillRect/>
          </a:stretch>
        </p:blipFill>
        <p:spPr>
          <a:xfrm>
            <a:off x="1937443" y="3905204"/>
            <a:ext cx="3929675" cy="2267120"/>
          </a:xfrm>
          <a:prstGeom prst="rect">
            <a:avLst/>
          </a:prstGeom>
        </p:spPr>
      </p:pic>
      <p:pic>
        <p:nvPicPr>
          <p:cNvPr id="18" name="图片 17">
            <a:extLst>
              <a:ext uri="{FF2B5EF4-FFF2-40B4-BE49-F238E27FC236}">
                <a16:creationId xmlns:a16="http://schemas.microsoft.com/office/drawing/2014/main" id="{1CBACCC3-5CBC-4D4D-A716-76E0828AFB2F}"/>
              </a:ext>
            </a:extLst>
          </p:cNvPr>
          <p:cNvPicPr>
            <a:picLocks noChangeAspect="1"/>
          </p:cNvPicPr>
          <p:nvPr/>
        </p:nvPicPr>
        <p:blipFill>
          <a:blip r:embed="rId7"/>
          <a:stretch>
            <a:fillRect/>
          </a:stretch>
        </p:blipFill>
        <p:spPr>
          <a:xfrm>
            <a:off x="5921830" y="3996406"/>
            <a:ext cx="4332729" cy="2103873"/>
          </a:xfrm>
          <a:prstGeom prst="rect">
            <a:avLst/>
          </a:prstGeom>
        </p:spPr>
      </p:pic>
      <p:sp>
        <p:nvSpPr>
          <p:cNvPr id="23" name="文本框 22">
            <a:extLst>
              <a:ext uri="{FF2B5EF4-FFF2-40B4-BE49-F238E27FC236}">
                <a16:creationId xmlns:a16="http://schemas.microsoft.com/office/drawing/2014/main" id="{4985620B-1E8D-4A17-B78D-9A22EB3D97E3}"/>
              </a:ext>
            </a:extLst>
          </p:cNvPr>
          <p:cNvSpPr txBox="1"/>
          <p:nvPr/>
        </p:nvSpPr>
        <p:spPr>
          <a:xfrm>
            <a:off x="4521202" y="6130950"/>
            <a:ext cx="280125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CDR3 length distribution</a:t>
            </a:r>
            <a:endParaRPr lang="zh-CN" altLang="en-US"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6910886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1584960" y="1747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panose="02010600030101010101" pitchFamily="2" charset="-122"/>
              </a:rPr>
              <a:t>TCR repertoire</a:t>
            </a:r>
          </a:p>
        </p:txBody>
      </p:sp>
      <p:sp>
        <p:nvSpPr>
          <p:cNvPr id="4" name="文本框 3">
            <a:extLst>
              <a:ext uri="{FF2B5EF4-FFF2-40B4-BE49-F238E27FC236}">
                <a16:creationId xmlns:a16="http://schemas.microsoft.com/office/drawing/2014/main" id="{BEA83070-D7B6-405F-B361-301F8E436831}"/>
              </a:ext>
            </a:extLst>
          </p:cNvPr>
          <p:cNvSpPr txBox="1"/>
          <p:nvPr/>
        </p:nvSpPr>
        <p:spPr>
          <a:xfrm>
            <a:off x="1822056" y="3505200"/>
            <a:ext cx="280125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All T cell BCR distribution</a:t>
            </a:r>
            <a:endParaRPr lang="zh-CN" altLang="en-US" dirty="0">
              <a:solidFill>
                <a:prstClr val="black"/>
              </a:solidFill>
              <a:latin typeface="Calibri" panose="020F0502020204030204"/>
              <a:ea typeface="等线" panose="02010600030101010101" pitchFamily="2" charset="-122"/>
            </a:endParaRPr>
          </a:p>
        </p:txBody>
      </p:sp>
      <p:sp>
        <p:nvSpPr>
          <p:cNvPr id="12" name="文本框 11">
            <a:extLst>
              <a:ext uri="{FF2B5EF4-FFF2-40B4-BE49-F238E27FC236}">
                <a16:creationId xmlns:a16="http://schemas.microsoft.com/office/drawing/2014/main" id="{A80FBB46-FC14-49B9-895E-7FDA78D6E5A8}"/>
              </a:ext>
            </a:extLst>
          </p:cNvPr>
          <p:cNvSpPr txBox="1"/>
          <p:nvPr/>
        </p:nvSpPr>
        <p:spPr>
          <a:xfrm>
            <a:off x="4767942" y="3497466"/>
            <a:ext cx="280125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Unique TCR distribution</a:t>
            </a:r>
            <a:endParaRPr lang="zh-CN" altLang="en-US" dirty="0">
              <a:solidFill>
                <a:prstClr val="black"/>
              </a:solidFill>
              <a:latin typeface="Calibri" panose="020F0502020204030204"/>
              <a:ea typeface="等线" panose="02010600030101010101" pitchFamily="2" charset="-122"/>
            </a:endParaRPr>
          </a:p>
        </p:txBody>
      </p:sp>
      <p:sp>
        <p:nvSpPr>
          <p:cNvPr id="16" name="文本框 15">
            <a:extLst>
              <a:ext uri="{FF2B5EF4-FFF2-40B4-BE49-F238E27FC236}">
                <a16:creationId xmlns:a16="http://schemas.microsoft.com/office/drawing/2014/main" id="{C0F895A7-66AD-4608-89E8-7E4CDA0C985C}"/>
              </a:ext>
            </a:extLst>
          </p:cNvPr>
          <p:cNvSpPr txBox="1"/>
          <p:nvPr/>
        </p:nvSpPr>
        <p:spPr>
          <a:xfrm>
            <a:off x="7941948" y="3497466"/>
            <a:ext cx="280125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Clonotypes</a:t>
            </a:r>
            <a:endParaRPr lang="zh-CN" altLang="en-US" dirty="0">
              <a:solidFill>
                <a:prstClr val="black"/>
              </a:solidFill>
              <a:latin typeface="Calibri" panose="020F0502020204030204"/>
              <a:ea typeface="等线" panose="02010600030101010101" pitchFamily="2" charset="-122"/>
            </a:endParaRPr>
          </a:p>
        </p:txBody>
      </p:sp>
      <p:sp>
        <p:nvSpPr>
          <p:cNvPr id="13" name="文本框 12">
            <a:extLst>
              <a:ext uri="{FF2B5EF4-FFF2-40B4-BE49-F238E27FC236}">
                <a16:creationId xmlns:a16="http://schemas.microsoft.com/office/drawing/2014/main" id="{553A725B-64FC-44FA-BCFC-555CD1D64FED}"/>
              </a:ext>
            </a:extLst>
          </p:cNvPr>
          <p:cNvSpPr txBox="1"/>
          <p:nvPr/>
        </p:nvSpPr>
        <p:spPr>
          <a:xfrm>
            <a:off x="2002973" y="685676"/>
            <a:ext cx="7010400" cy="371388"/>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TCR repertoire difference between the SLE patient and a health people  </a:t>
            </a:r>
            <a:endParaRPr lang="zh-CN" altLang="en-US" dirty="0">
              <a:solidFill>
                <a:prstClr val="black"/>
              </a:solidFill>
              <a:latin typeface="Calibri" panose="020F0502020204030204"/>
              <a:ea typeface="等线" panose="02010600030101010101" pitchFamily="2" charset="-122"/>
            </a:endParaRPr>
          </a:p>
        </p:txBody>
      </p:sp>
      <p:pic>
        <p:nvPicPr>
          <p:cNvPr id="3" name="图片 2">
            <a:extLst>
              <a:ext uri="{FF2B5EF4-FFF2-40B4-BE49-F238E27FC236}">
                <a16:creationId xmlns:a16="http://schemas.microsoft.com/office/drawing/2014/main" id="{94478A37-0982-415F-A857-15DD1BF29A5D}"/>
              </a:ext>
            </a:extLst>
          </p:cNvPr>
          <p:cNvPicPr>
            <a:picLocks noChangeAspect="1"/>
          </p:cNvPicPr>
          <p:nvPr/>
        </p:nvPicPr>
        <p:blipFill>
          <a:blip r:embed="rId3"/>
          <a:stretch>
            <a:fillRect/>
          </a:stretch>
        </p:blipFill>
        <p:spPr>
          <a:xfrm>
            <a:off x="1714738" y="1249836"/>
            <a:ext cx="3301886" cy="2110699"/>
          </a:xfrm>
          <a:prstGeom prst="rect">
            <a:avLst/>
          </a:prstGeom>
        </p:spPr>
      </p:pic>
      <p:pic>
        <p:nvPicPr>
          <p:cNvPr id="7" name="图片 6">
            <a:extLst>
              <a:ext uri="{FF2B5EF4-FFF2-40B4-BE49-F238E27FC236}">
                <a16:creationId xmlns:a16="http://schemas.microsoft.com/office/drawing/2014/main" id="{94391CEC-7F29-4776-BB97-E26970FE753F}"/>
              </a:ext>
            </a:extLst>
          </p:cNvPr>
          <p:cNvPicPr>
            <a:picLocks noChangeAspect="1"/>
          </p:cNvPicPr>
          <p:nvPr/>
        </p:nvPicPr>
        <p:blipFill>
          <a:blip r:embed="rId4"/>
          <a:stretch>
            <a:fillRect/>
          </a:stretch>
        </p:blipFill>
        <p:spPr>
          <a:xfrm>
            <a:off x="5016624" y="1161957"/>
            <a:ext cx="2346822" cy="2286454"/>
          </a:xfrm>
          <a:prstGeom prst="rect">
            <a:avLst/>
          </a:prstGeom>
        </p:spPr>
      </p:pic>
      <p:pic>
        <p:nvPicPr>
          <p:cNvPr id="15" name="图片 14">
            <a:extLst>
              <a:ext uri="{FF2B5EF4-FFF2-40B4-BE49-F238E27FC236}">
                <a16:creationId xmlns:a16="http://schemas.microsoft.com/office/drawing/2014/main" id="{A663E887-8916-4FE2-89A7-801C77741000}"/>
              </a:ext>
            </a:extLst>
          </p:cNvPr>
          <p:cNvPicPr>
            <a:picLocks noChangeAspect="1"/>
          </p:cNvPicPr>
          <p:nvPr/>
        </p:nvPicPr>
        <p:blipFill>
          <a:blip r:embed="rId5"/>
          <a:stretch>
            <a:fillRect/>
          </a:stretch>
        </p:blipFill>
        <p:spPr>
          <a:xfrm>
            <a:off x="7258050" y="1249836"/>
            <a:ext cx="2981450" cy="2110699"/>
          </a:xfrm>
          <a:prstGeom prst="rect">
            <a:avLst/>
          </a:prstGeom>
        </p:spPr>
      </p:pic>
      <p:sp>
        <p:nvSpPr>
          <p:cNvPr id="18" name="文本框 17">
            <a:extLst>
              <a:ext uri="{FF2B5EF4-FFF2-40B4-BE49-F238E27FC236}">
                <a16:creationId xmlns:a16="http://schemas.microsoft.com/office/drawing/2014/main" id="{CDB93174-0EA8-4447-A16D-6ECF14DB5280}"/>
              </a:ext>
            </a:extLst>
          </p:cNvPr>
          <p:cNvSpPr txBox="1"/>
          <p:nvPr/>
        </p:nvSpPr>
        <p:spPr>
          <a:xfrm>
            <a:off x="4521202" y="6130950"/>
            <a:ext cx="280125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CDR3 length distribution</a:t>
            </a:r>
            <a:endParaRPr lang="zh-CN" altLang="en-US" dirty="0">
              <a:solidFill>
                <a:prstClr val="black"/>
              </a:solidFill>
              <a:latin typeface="Calibri" panose="020F0502020204030204"/>
              <a:ea typeface="等线" panose="02010600030101010101" pitchFamily="2" charset="-122"/>
            </a:endParaRPr>
          </a:p>
        </p:txBody>
      </p:sp>
      <p:pic>
        <p:nvPicPr>
          <p:cNvPr id="19" name="图片 18">
            <a:extLst>
              <a:ext uri="{FF2B5EF4-FFF2-40B4-BE49-F238E27FC236}">
                <a16:creationId xmlns:a16="http://schemas.microsoft.com/office/drawing/2014/main" id="{FF5BC9D5-636A-4B69-B150-10B99908895B}"/>
              </a:ext>
            </a:extLst>
          </p:cNvPr>
          <p:cNvPicPr>
            <a:picLocks noChangeAspect="1"/>
          </p:cNvPicPr>
          <p:nvPr/>
        </p:nvPicPr>
        <p:blipFill>
          <a:blip r:embed="rId6"/>
          <a:stretch>
            <a:fillRect/>
          </a:stretch>
        </p:blipFill>
        <p:spPr>
          <a:xfrm>
            <a:off x="5918856" y="3992012"/>
            <a:ext cx="4486105" cy="2110698"/>
          </a:xfrm>
          <a:prstGeom prst="rect">
            <a:avLst/>
          </a:prstGeom>
        </p:spPr>
      </p:pic>
      <p:pic>
        <p:nvPicPr>
          <p:cNvPr id="21" name="图片 20">
            <a:extLst>
              <a:ext uri="{FF2B5EF4-FFF2-40B4-BE49-F238E27FC236}">
                <a16:creationId xmlns:a16="http://schemas.microsoft.com/office/drawing/2014/main" id="{1097D8D7-E462-4CF0-9FB4-FDAE0DA9EA99}"/>
              </a:ext>
            </a:extLst>
          </p:cNvPr>
          <p:cNvPicPr>
            <a:picLocks noChangeAspect="1"/>
          </p:cNvPicPr>
          <p:nvPr/>
        </p:nvPicPr>
        <p:blipFill>
          <a:blip r:embed="rId7"/>
          <a:stretch>
            <a:fillRect/>
          </a:stretch>
        </p:blipFill>
        <p:spPr>
          <a:xfrm>
            <a:off x="1875740" y="4174436"/>
            <a:ext cx="3926554" cy="1928275"/>
          </a:xfrm>
          <a:prstGeom prst="rect">
            <a:avLst/>
          </a:prstGeom>
        </p:spPr>
      </p:pic>
    </p:spTree>
    <p:extLst>
      <p:ext uri="{BB962C8B-B14F-4D97-AF65-F5344CB8AC3E}">
        <p14:creationId xmlns:p14="http://schemas.microsoft.com/office/powerpoint/2010/main" val="37256916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1584960" y="1747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panose="02010600030101010101" pitchFamily="2" charset="-122"/>
              </a:rPr>
              <a:t>BCR and TCR of TLB </a:t>
            </a:r>
          </a:p>
        </p:txBody>
      </p:sp>
      <p:sp>
        <p:nvSpPr>
          <p:cNvPr id="13" name="文本框 12">
            <a:extLst>
              <a:ext uri="{FF2B5EF4-FFF2-40B4-BE49-F238E27FC236}">
                <a16:creationId xmlns:a16="http://schemas.microsoft.com/office/drawing/2014/main" id="{553A725B-64FC-44FA-BCFC-555CD1D64FED}"/>
              </a:ext>
            </a:extLst>
          </p:cNvPr>
          <p:cNvSpPr txBox="1"/>
          <p:nvPr/>
        </p:nvSpPr>
        <p:spPr>
          <a:xfrm>
            <a:off x="2002973" y="685676"/>
            <a:ext cx="8127998"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TLB immune repertoire difference between the SLE patient and a health people  </a:t>
            </a:r>
            <a:endParaRPr lang="zh-CN" altLang="en-US" dirty="0">
              <a:solidFill>
                <a:prstClr val="black"/>
              </a:solidFill>
              <a:latin typeface="Calibri" panose="020F0502020204030204"/>
              <a:ea typeface="等线" panose="02010600030101010101" pitchFamily="2" charset="-122"/>
            </a:endParaRPr>
          </a:p>
        </p:txBody>
      </p:sp>
      <p:pic>
        <p:nvPicPr>
          <p:cNvPr id="7" name="图片 6">
            <a:extLst>
              <a:ext uri="{FF2B5EF4-FFF2-40B4-BE49-F238E27FC236}">
                <a16:creationId xmlns:a16="http://schemas.microsoft.com/office/drawing/2014/main" id="{9E46FDA6-78A3-4FC0-88C2-4A40A790B563}"/>
              </a:ext>
            </a:extLst>
          </p:cNvPr>
          <p:cNvPicPr>
            <a:picLocks noChangeAspect="1"/>
          </p:cNvPicPr>
          <p:nvPr/>
        </p:nvPicPr>
        <p:blipFill>
          <a:blip r:embed="rId3"/>
          <a:stretch>
            <a:fillRect/>
          </a:stretch>
        </p:blipFill>
        <p:spPr>
          <a:xfrm>
            <a:off x="2261390" y="1212576"/>
            <a:ext cx="2065444" cy="1999456"/>
          </a:xfrm>
          <a:prstGeom prst="rect">
            <a:avLst/>
          </a:prstGeom>
        </p:spPr>
      </p:pic>
      <p:pic>
        <p:nvPicPr>
          <p:cNvPr id="11" name="图片 10">
            <a:extLst>
              <a:ext uri="{FF2B5EF4-FFF2-40B4-BE49-F238E27FC236}">
                <a16:creationId xmlns:a16="http://schemas.microsoft.com/office/drawing/2014/main" id="{1130FB32-76DA-4E25-B376-D6619F9FA9BA}"/>
              </a:ext>
            </a:extLst>
          </p:cNvPr>
          <p:cNvPicPr>
            <a:picLocks noChangeAspect="1"/>
          </p:cNvPicPr>
          <p:nvPr/>
        </p:nvPicPr>
        <p:blipFill>
          <a:blip r:embed="rId4"/>
          <a:stretch>
            <a:fillRect/>
          </a:stretch>
        </p:blipFill>
        <p:spPr>
          <a:xfrm>
            <a:off x="2261390" y="3814932"/>
            <a:ext cx="2065444" cy="1999456"/>
          </a:xfrm>
          <a:prstGeom prst="rect">
            <a:avLst/>
          </a:prstGeom>
        </p:spPr>
      </p:pic>
      <p:sp>
        <p:nvSpPr>
          <p:cNvPr id="14" name="文本框 13">
            <a:extLst>
              <a:ext uri="{FF2B5EF4-FFF2-40B4-BE49-F238E27FC236}">
                <a16:creationId xmlns:a16="http://schemas.microsoft.com/office/drawing/2014/main" id="{0BB9DD96-7829-4BD2-817B-5AFF48CB07DF}"/>
              </a:ext>
            </a:extLst>
          </p:cNvPr>
          <p:cNvSpPr txBox="1"/>
          <p:nvPr/>
        </p:nvSpPr>
        <p:spPr>
          <a:xfrm>
            <a:off x="5201638" y="3244334"/>
            <a:ext cx="1967948"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BCR of TLB</a:t>
            </a:r>
            <a:endParaRPr lang="zh-CN" altLang="en-US" dirty="0">
              <a:solidFill>
                <a:prstClr val="black"/>
              </a:solidFill>
              <a:latin typeface="Calibri" panose="020F0502020204030204"/>
              <a:ea typeface="等线" panose="02010600030101010101" pitchFamily="2" charset="-122"/>
            </a:endParaRPr>
          </a:p>
        </p:txBody>
      </p:sp>
      <p:sp>
        <p:nvSpPr>
          <p:cNvPr id="17" name="文本框 16">
            <a:extLst>
              <a:ext uri="{FF2B5EF4-FFF2-40B4-BE49-F238E27FC236}">
                <a16:creationId xmlns:a16="http://schemas.microsoft.com/office/drawing/2014/main" id="{30813C2F-EC6B-4C9F-AAA5-DF2E6C51C696}"/>
              </a:ext>
            </a:extLst>
          </p:cNvPr>
          <p:cNvSpPr txBox="1"/>
          <p:nvPr/>
        </p:nvSpPr>
        <p:spPr>
          <a:xfrm>
            <a:off x="5310968" y="5834264"/>
            <a:ext cx="1967948"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TCR of TLB</a:t>
            </a:r>
            <a:endParaRPr lang="zh-CN" altLang="en-US" dirty="0">
              <a:solidFill>
                <a:prstClr val="black"/>
              </a:solidFill>
              <a:latin typeface="Calibri" panose="020F0502020204030204"/>
              <a:ea typeface="等线" panose="02010600030101010101" pitchFamily="2" charset="-122"/>
            </a:endParaRPr>
          </a:p>
        </p:txBody>
      </p:sp>
      <p:pic>
        <p:nvPicPr>
          <p:cNvPr id="18" name="图片 17">
            <a:extLst>
              <a:ext uri="{FF2B5EF4-FFF2-40B4-BE49-F238E27FC236}">
                <a16:creationId xmlns:a16="http://schemas.microsoft.com/office/drawing/2014/main" id="{438ABF49-12CD-4968-B686-02C14C6DA231}"/>
              </a:ext>
            </a:extLst>
          </p:cNvPr>
          <p:cNvPicPr>
            <a:picLocks noChangeAspect="1"/>
          </p:cNvPicPr>
          <p:nvPr/>
        </p:nvPicPr>
        <p:blipFill>
          <a:blip r:embed="rId5"/>
          <a:stretch>
            <a:fillRect/>
          </a:stretch>
        </p:blipFill>
        <p:spPr>
          <a:xfrm>
            <a:off x="4496790" y="1222516"/>
            <a:ext cx="2976462" cy="2087657"/>
          </a:xfrm>
          <a:prstGeom prst="rect">
            <a:avLst/>
          </a:prstGeom>
        </p:spPr>
      </p:pic>
      <p:pic>
        <p:nvPicPr>
          <p:cNvPr id="20" name="图片 19">
            <a:extLst>
              <a:ext uri="{FF2B5EF4-FFF2-40B4-BE49-F238E27FC236}">
                <a16:creationId xmlns:a16="http://schemas.microsoft.com/office/drawing/2014/main" id="{EA683EF8-2929-4821-8C5E-3E09B296B489}"/>
              </a:ext>
            </a:extLst>
          </p:cNvPr>
          <p:cNvPicPr>
            <a:picLocks noChangeAspect="1"/>
          </p:cNvPicPr>
          <p:nvPr/>
        </p:nvPicPr>
        <p:blipFill>
          <a:blip r:embed="rId6"/>
          <a:stretch>
            <a:fillRect/>
          </a:stretch>
        </p:blipFill>
        <p:spPr>
          <a:xfrm>
            <a:off x="4486808" y="3746606"/>
            <a:ext cx="2976462" cy="2087658"/>
          </a:xfrm>
          <a:prstGeom prst="rect">
            <a:avLst/>
          </a:prstGeom>
        </p:spPr>
      </p:pic>
      <p:pic>
        <p:nvPicPr>
          <p:cNvPr id="22" name="图片 21">
            <a:extLst>
              <a:ext uri="{FF2B5EF4-FFF2-40B4-BE49-F238E27FC236}">
                <a16:creationId xmlns:a16="http://schemas.microsoft.com/office/drawing/2014/main" id="{F494A10D-AA3C-4A02-9B27-63A0AF27D5E6}"/>
              </a:ext>
            </a:extLst>
          </p:cNvPr>
          <p:cNvPicPr>
            <a:picLocks noChangeAspect="1"/>
          </p:cNvPicPr>
          <p:nvPr/>
        </p:nvPicPr>
        <p:blipFill>
          <a:blip r:embed="rId7"/>
          <a:stretch>
            <a:fillRect/>
          </a:stretch>
        </p:blipFill>
        <p:spPr>
          <a:xfrm>
            <a:off x="7428498" y="1212575"/>
            <a:ext cx="2850710" cy="1999456"/>
          </a:xfrm>
          <a:prstGeom prst="rect">
            <a:avLst/>
          </a:prstGeom>
        </p:spPr>
      </p:pic>
      <p:pic>
        <p:nvPicPr>
          <p:cNvPr id="24" name="图片 23">
            <a:extLst>
              <a:ext uri="{FF2B5EF4-FFF2-40B4-BE49-F238E27FC236}">
                <a16:creationId xmlns:a16="http://schemas.microsoft.com/office/drawing/2014/main" id="{47B8EED0-A7B5-4948-9461-CC8AC49CBB2D}"/>
              </a:ext>
            </a:extLst>
          </p:cNvPr>
          <p:cNvPicPr>
            <a:picLocks noChangeAspect="1"/>
          </p:cNvPicPr>
          <p:nvPr/>
        </p:nvPicPr>
        <p:blipFill>
          <a:blip r:embed="rId8"/>
          <a:stretch>
            <a:fillRect/>
          </a:stretch>
        </p:blipFill>
        <p:spPr>
          <a:xfrm>
            <a:off x="7443392" y="3814930"/>
            <a:ext cx="2850710" cy="1999456"/>
          </a:xfrm>
          <a:prstGeom prst="rect">
            <a:avLst/>
          </a:prstGeom>
        </p:spPr>
      </p:pic>
    </p:spTree>
    <p:extLst>
      <p:ext uri="{BB962C8B-B14F-4D97-AF65-F5344CB8AC3E}">
        <p14:creationId xmlns:p14="http://schemas.microsoft.com/office/powerpoint/2010/main" val="21681896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03E59A1C-5277-45A5-BF0F-F057FF5B6D53}"/>
              </a:ext>
            </a:extLst>
          </p:cNvPr>
          <p:cNvSpPr txBox="1">
            <a:spLocks/>
          </p:cNvSpPr>
          <p:nvPr/>
        </p:nvSpPr>
        <p:spPr>
          <a:xfrm>
            <a:off x="1524000" y="131713"/>
            <a:ext cx="78867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altLang="zh-CN" sz="2400" b="1" dirty="0">
                <a:solidFill>
                  <a:prstClr val="black"/>
                </a:solidFill>
                <a:latin typeface="Calibri" panose="020F0502020204030204"/>
                <a:ea typeface="等线" panose="02010600030101010101" pitchFamily="2" charset="-122"/>
              </a:rPr>
              <a:t>The current neglect of the importance of B cell</a:t>
            </a:r>
            <a:endParaRPr lang="zh-CN" altLang="en-US" sz="2400" b="1" dirty="0">
              <a:solidFill>
                <a:prstClr val="black"/>
              </a:solidFill>
              <a:latin typeface="Calibri" panose="020F0502020204030204"/>
              <a:ea typeface="等线 Light" panose="02010600030101010101" pitchFamily="2" charset="-122"/>
            </a:endParaRPr>
          </a:p>
        </p:txBody>
      </p:sp>
      <p:sp>
        <p:nvSpPr>
          <p:cNvPr id="2" name="灯片编号占位符 1">
            <a:extLst>
              <a:ext uri="{FF2B5EF4-FFF2-40B4-BE49-F238E27FC236}">
                <a16:creationId xmlns:a16="http://schemas.microsoft.com/office/drawing/2014/main" id="{94D4BAE7-55F2-4554-99F6-25D5382756A0}"/>
              </a:ext>
            </a:extLst>
          </p:cNvPr>
          <p:cNvSpPr>
            <a:spLocks noGrp="1"/>
          </p:cNvSpPr>
          <p:nvPr>
            <p:ph type="sldNum" sz="quarter" idx="12"/>
          </p:nvPr>
        </p:nvSpPr>
        <p:spPr/>
        <p:txBody>
          <a:bodyPr/>
          <a:lstStyle/>
          <a:p>
            <a:fld id="{03A5297B-337B-4F1B-BFA1-168E2466F4C1}" type="slidenum">
              <a:rPr lang="en-US">
                <a:solidFill>
                  <a:prstClr val="black">
                    <a:tint val="75000"/>
                  </a:prstClr>
                </a:solidFill>
                <a:latin typeface="Calibri" panose="020F0502020204030204"/>
              </a:rPr>
              <a:pPr/>
              <a:t>4</a:t>
            </a:fld>
            <a:endParaRPr lang="en-US">
              <a:solidFill>
                <a:prstClr val="black">
                  <a:tint val="75000"/>
                </a:prstClr>
              </a:solidFill>
              <a:latin typeface="Calibri" panose="020F0502020204030204"/>
            </a:endParaRPr>
          </a:p>
        </p:txBody>
      </p:sp>
      <p:grpSp>
        <p:nvGrpSpPr>
          <p:cNvPr id="4" name="组合 3">
            <a:extLst>
              <a:ext uri="{FF2B5EF4-FFF2-40B4-BE49-F238E27FC236}">
                <a16:creationId xmlns:a16="http://schemas.microsoft.com/office/drawing/2014/main" id="{540CC038-9906-4862-9641-2E8B07463DA1}"/>
              </a:ext>
            </a:extLst>
          </p:cNvPr>
          <p:cNvGrpSpPr/>
          <p:nvPr/>
        </p:nvGrpSpPr>
        <p:grpSpPr>
          <a:xfrm>
            <a:off x="3186077" y="1382864"/>
            <a:ext cx="5021752" cy="4462785"/>
            <a:chOff x="1802367" y="630296"/>
            <a:chExt cx="5326401" cy="5908617"/>
          </a:xfrm>
        </p:grpSpPr>
        <p:pic>
          <p:nvPicPr>
            <p:cNvPr id="1026" name="Picture 2" descr="figure2">
              <a:extLst>
                <a:ext uri="{FF2B5EF4-FFF2-40B4-BE49-F238E27FC236}">
                  <a16:creationId xmlns:a16="http://schemas.microsoft.com/office/drawing/2014/main" id="{57896993-FD37-4C9B-AD3F-8BE0DC61EB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24"/>
            <a:stretch/>
          </p:blipFill>
          <p:spPr bwMode="auto">
            <a:xfrm>
              <a:off x="1802367" y="630296"/>
              <a:ext cx="5326401" cy="590861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C42F59E4-3451-4FCF-8E04-EFE710ACC75C}"/>
                </a:ext>
              </a:extLst>
            </p:cNvPr>
            <p:cNvSpPr/>
            <p:nvPr/>
          </p:nvSpPr>
          <p:spPr>
            <a:xfrm>
              <a:off x="5974672" y="870012"/>
              <a:ext cx="284085" cy="50780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grpSp>
      <p:sp>
        <p:nvSpPr>
          <p:cNvPr id="7" name="矩形 6">
            <a:extLst>
              <a:ext uri="{FF2B5EF4-FFF2-40B4-BE49-F238E27FC236}">
                <a16:creationId xmlns:a16="http://schemas.microsoft.com/office/drawing/2014/main" id="{6436D336-950C-400C-A132-170F6DEC338B}"/>
              </a:ext>
            </a:extLst>
          </p:cNvPr>
          <p:cNvSpPr/>
          <p:nvPr/>
        </p:nvSpPr>
        <p:spPr>
          <a:xfrm>
            <a:off x="3186077" y="6037709"/>
            <a:ext cx="3028580" cy="307777"/>
          </a:xfrm>
          <a:prstGeom prst="rect">
            <a:avLst/>
          </a:prstGeom>
        </p:spPr>
        <p:txBody>
          <a:bodyPr wrap="square">
            <a:spAutoFit/>
          </a:bodyPr>
          <a:lstStyle/>
          <a:p>
            <a:r>
              <a:rPr lang="en-US" altLang="zh-CN" sz="1400" dirty="0">
                <a:solidFill>
                  <a:prstClr val="black"/>
                </a:solidFill>
                <a:latin typeface="Calibri" panose="020F0502020204030204"/>
                <a:ea typeface="等线" panose="02010600030101010101" pitchFamily="2" charset="-122"/>
              </a:rPr>
              <a:t>Zhang Y et al. (2020) </a:t>
            </a:r>
            <a:r>
              <a:rPr lang="en-US" altLang="zh-CN" sz="1400" i="1" dirty="0">
                <a:solidFill>
                  <a:prstClr val="black"/>
                </a:solidFill>
                <a:latin typeface="Calibri" panose="020F0502020204030204"/>
                <a:ea typeface="等线" panose="02010600030101010101" pitchFamily="2" charset="-122"/>
              </a:rPr>
              <a:t>Cell. &amp; Mol. </a:t>
            </a:r>
            <a:r>
              <a:rPr lang="en-US" altLang="zh-CN" sz="1400" i="1" dirty="0" err="1">
                <a:solidFill>
                  <a:prstClr val="black"/>
                </a:solidFill>
                <a:latin typeface="Calibri" panose="020F0502020204030204"/>
                <a:ea typeface="等线" panose="02010600030101010101" pitchFamily="2" charset="-122"/>
              </a:rPr>
              <a:t>Imm</a:t>
            </a:r>
            <a:r>
              <a:rPr lang="en-US" altLang="zh-CN" sz="1400" i="1" dirty="0">
                <a:solidFill>
                  <a:prstClr val="black"/>
                </a:solidFill>
                <a:latin typeface="Calibri" panose="020F0502020204030204"/>
                <a:ea typeface="等线" panose="02010600030101010101" pitchFamily="2" charset="-122"/>
              </a:rPr>
              <a:t>.</a:t>
            </a:r>
            <a:endParaRPr lang="en-US" altLang="zh-CN" sz="1400" dirty="0">
              <a:solidFill>
                <a:prstClr val="black"/>
              </a:solidFill>
              <a:latin typeface="Calibri" panose="020F0502020204030204"/>
              <a:ea typeface="等线" panose="02010600030101010101" pitchFamily="2" charset="-122"/>
            </a:endParaRPr>
          </a:p>
        </p:txBody>
      </p:sp>
      <p:sp>
        <p:nvSpPr>
          <p:cNvPr id="5" name="矩形 4">
            <a:extLst>
              <a:ext uri="{FF2B5EF4-FFF2-40B4-BE49-F238E27FC236}">
                <a16:creationId xmlns:a16="http://schemas.microsoft.com/office/drawing/2014/main" id="{5AC3D837-7C69-46C3-927B-2CCE656AAD17}"/>
              </a:ext>
            </a:extLst>
          </p:cNvPr>
          <p:cNvSpPr/>
          <p:nvPr/>
        </p:nvSpPr>
        <p:spPr>
          <a:xfrm>
            <a:off x="2022132" y="655921"/>
            <a:ext cx="7886700" cy="646331"/>
          </a:xfrm>
          <a:prstGeom prst="rect">
            <a:avLst/>
          </a:prstGeom>
        </p:spPr>
        <p:txBody>
          <a:bodyPr wrap="square">
            <a:spAutoFit/>
          </a:bodyPr>
          <a:lstStyle/>
          <a:p>
            <a:r>
              <a:rPr lang="zh-CN" altLang="en-US" dirty="0">
                <a:solidFill>
                  <a:prstClr val="black"/>
                </a:solidFill>
                <a:latin typeface="Calibri" panose="020F0502020204030204"/>
                <a:ea typeface="等线" panose="02010600030101010101" pitchFamily="2" charset="-122"/>
              </a:rPr>
              <a:t>For example, in cancer, B cells have always existed widely, but there is a lack of in-depth research</a:t>
            </a:r>
          </a:p>
        </p:txBody>
      </p:sp>
    </p:spTree>
    <p:extLst>
      <p:ext uri="{BB962C8B-B14F-4D97-AF65-F5344CB8AC3E}">
        <p14:creationId xmlns:p14="http://schemas.microsoft.com/office/powerpoint/2010/main" val="709950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B1E599-7A20-4D20-A983-B89F38111C98}"/>
              </a:ext>
            </a:extLst>
          </p:cNvPr>
          <p:cNvSpPr>
            <a:spLocks noGrp="1"/>
          </p:cNvSpPr>
          <p:nvPr>
            <p:ph type="sldNum" sz="quarter" idx="12"/>
          </p:nvPr>
        </p:nvSpPr>
        <p:spPr/>
        <p:txBody>
          <a:bodyPr/>
          <a:lstStyle/>
          <a:p>
            <a:fld id="{48F63A3B-78C7-47BE-AE5E-E10140E04643}" type="slidenum">
              <a:rPr lang="en-US">
                <a:solidFill>
                  <a:prstClr val="black">
                    <a:tint val="75000"/>
                  </a:prstClr>
                </a:solidFill>
                <a:latin typeface="Calibri" panose="020F0502020204030204"/>
              </a:rPr>
              <a:pPr/>
              <a:t>40</a:t>
            </a:fld>
            <a:endParaRPr lang="en-US" dirty="0">
              <a:solidFill>
                <a:prstClr val="black">
                  <a:tint val="75000"/>
                </a:prstClr>
              </a:solidFill>
              <a:latin typeface="Calibri" panose="020F0502020204030204"/>
            </a:endParaRPr>
          </a:p>
        </p:txBody>
      </p:sp>
      <p:pic>
        <p:nvPicPr>
          <p:cNvPr id="7" name="图片 6">
            <a:extLst>
              <a:ext uri="{FF2B5EF4-FFF2-40B4-BE49-F238E27FC236}">
                <a16:creationId xmlns:a16="http://schemas.microsoft.com/office/drawing/2014/main" id="{3D9AC0B5-0F60-4B75-8D69-777897ADFC8F}"/>
              </a:ext>
            </a:extLst>
          </p:cNvPr>
          <p:cNvPicPr>
            <a:picLocks noChangeAspect="1"/>
          </p:cNvPicPr>
          <p:nvPr/>
        </p:nvPicPr>
        <p:blipFill>
          <a:blip r:embed="rId3"/>
          <a:stretch>
            <a:fillRect/>
          </a:stretch>
        </p:blipFill>
        <p:spPr>
          <a:xfrm>
            <a:off x="2249875" y="1440440"/>
            <a:ext cx="3199763" cy="1614695"/>
          </a:xfrm>
          <a:prstGeom prst="rect">
            <a:avLst/>
          </a:prstGeom>
        </p:spPr>
      </p:pic>
      <p:sp>
        <p:nvSpPr>
          <p:cNvPr id="8" name="文本框 7">
            <a:extLst>
              <a:ext uri="{FF2B5EF4-FFF2-40B4-BE49-F238E27FC236}">
                <a16:creationId xmlns:a16="http://schemas.microsoft.com/office/drawing/2014/main" id="{CD4183EB-7D54-4BF2-87DE-7297030BA9D1}"/>
              </a:ext>
            </a:extLst>
          </p:cNvPr>
          <p:cNvSpPr txBox="1"/>
          <p:nvPr/>
        </p:nvSpPr>
        <p:spPr>
          <a:xfrm>
            <a:off x="1054694" y="466408"/>
            <a:ext cx="8070574" cy="400110"/>
          </a:xfrm>
          <a:prstGeom prst="rect">
            <a:avLst/>
          </a:prstGeom>
          <a:noFill/>
        </p:spPr>
        <p:txBody>
          <a:bodyPr wrap="square" rtlCol="0">
            <a:spAutoFit/>
          </a:bodyPr>
          <a:lstStyle/>
          <a:p>
            <a:r>
              <a:rPr lang="en-US" altLang="zh-CN" sz="2000" dirty="0">
                <a:solidFill>
                  <a:prstClr val="black"/>
                </a:solidFill>
                <a:latin typeface="Calibri" panose="020F0502020204030204"/>
                <a:ea typeface="等线" panose="02010600030101010101" pitchFamily="2" charset="-122"/>
              </a:rPr>
              <a:t>TCR and BCR distribution of different TLB sub types in  SLE patient</a:t>
            </a:r>
            <a:endParaRPr lang="zh-CN" altLang="en-US" sz="2000" dirty="0">
              <a:solidFill>
                <a:prstClr val="black"/>
              </a:solidFill>
              <a:latin typeface="Calibri" panose="020F0502020204030204"/>
              <a:ea typeface="等线" panose="02010600030101010101" pitchFamily="2" charset="-122"/>
            </a:endParaRPr>
          </a:p>
        </p:txBody>
      </p:sp>
      <p:sp>
        <p:nvSpPr>
          <p:cNvPr id="9" name="文本框 8">
            <a:extLst>
              <a:ext uri="{FF2B5EF4-FFF2-40B4-BE49-F238E27FC236}">
                <a16:creationId xmlns:a16="http://schemas.microsoft.com/office/drawing/2014/main" id="{485D638F-E9D4-4A57-A38F-54AAE3A84CBC}"/>
              </a:ext>
            </a:extLst>
          </p:cNvPr>
          <p:cNvSpPr txBox="1"/>
          <p:nvPr/>
        </p:nvSpPr>
        <p:spPr>
          <a:xfrm>
            <a:off x="3074505" y="3244334"/>
            <a:ext cx="129208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TLB_mem1</a:t>
            </a:r>
            <a:endParaRPr lang="zh-CN" altLang="en-US" dirty="0">
              <a:solidFill>
                <a:prstClr val="black"/>
              </a:solidFill>
              <a:latin typeface="Calibri" panose="020F0502020204030204"/>
              <a:ea typeface="等线" panose="02010600030101010101" pitchFamily="2" charset="-122"/>
            </a:endParaRPr>
          </a:p>
        </p:txBody>
      </p:sp>
      <p:pic>
        <p:nvPicPr>
          <p:cNvPr id="11" name="图片 10">
            <a:extLst>
              <a:ext uri="{FF2B5EF4-FFF2-40B4-BE49-F238E27FC236}">
                <a16:creationId xmlns:a16="http://schemas.microsoft.com/office/drawing/2014/main" id="{502E30F0-0BF6-4AEE-B112-3DCFF71AA80E}"/>
              </a:ext>
            </a:extLst>
          </p:cNvPr>
          <p:cNvPicPr>
            <a:picLocks noChangeAspect="1"/>
          </p:cNvPicPr>
          <p:nvPr/>
        </p:nvPicPr>
        <p:blipFill>
          <a:blip r:embed="rId4"/>
          <a:stretch>
            <a:fillRect/>
          </a:stretch>
        </p:blipFill>
        <p:spPr>
          <a:xfrm>
            <a:off x="6096001" y="1440439"/>
            <a:ext cx="3199765" cy="1614696"/>
          </a:xfrm>
          <a:prstGeom prst="rect">
            <a:avLst/>
          </a:prstGeom>
        </p:spPr>
      </p:pic>
      <p:sp>
        <p:nvSpPr>
          <p:cNvPr id="12" name="文本框 11">
            <a:extLst>
              <a:ext uri="{FF2B5EF4-FFF2-40B4-BE49-F238E27FC236}">
                <a16:creationId xmlns:a16="http://schemas.microsoft.com/office/drawing/2014/main" id="{A34CDD15-FCFF-4F86-9E3C-65C9BF63E145}"/>
              </a:ext>
            </a:extLst>
          </p:cNvPr>
          <p:cNvSpPr txBox="1"/>
          <p:nvPr/>
        </p:nvSpPr>
        <p:spPr>
          <a:xfrm>
            <a:off x="7335907" y="3244334"/>
            <a:ext cx="1292087"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TLB_mem2</a:t>
            </a:r>
            <a:endParaRPr lang="zh-CN" altLang="en-US" dirty="0">
              <a:solidFill>
                <a:prstClr val="black"/>
              </a:solidFill>
              <a:latin typeface="Calibri" panose="020F0502020204030204"/>
              <a:ea typeface="等线" panose="02010600030101010101" pitchFamily="2" charset="-122"/>
            </a:endParaRPr>
          </a:p>
        </p:txBody>
      </p:sp>
      <p:pic>
        <p:nvPicPr>
          <p:cNvPr id="14" name="图片 13">
            <a:extLst>
              <a:ext uri="{FF2B5EF4-FFF2-40B4-BE49-F238E27FC236}">
                <a16:creationId xmlns:a16="http://schemas.microsoft.com/office/drawing/2014/main" id="{A30A94FB-D17D-4155-804B-FC5157EB536F}"/>
              </a:ext>
            </a:extLst>
          </p:cNvPr>
          <p:cNvPicPr>
            <a:picLocks noChangeAspect="1"/>
          </p:cNvPicPr>
          <p:nvPr/>
        </p:nvPicPr>
        <p:blipFill>
          <a:blip r:embed="rId5"/>
          <a:stretch>
            <a:fillRect/>
          </a:stretch>
        </p:blipFill>
        <p:spPr>
          <a:xfrm>
            <a:off x="4136144" y="3802867"/>
            <a:ext cx="3199763" cy="1614695"/>
          </a:xfrm>
          <a:prstGeom prst="rect">
            <a:avLst/>
          </a:prstGeom>
        </p:spPr>
      </p:pic>
      <p:sp>
        <p:nvSpPr>
          <p:cNvPr id="15" name="文本框 14">
            <a:extLst>
              <a:ext uri="{FF2B5EF4-FFF2-40B4-BE49-F238E27FC236}">
                <a16:creationId xmlns:a16="http://schemas.microsoft.com/office/drawing/2014/main" id="{786E859E-6F7F-4843-B271-CC21C50C90FF}"/>
              </a:ext>
            </a:extLst>
          </p:cNvPr>
          <p:cNvSpPr txBox="1"/>
          <p:nvPr/>
        </p:nvSpPr>
        <p:spPr>
          <a:xfrm>
            <a:off x="5089981" y="5606761"/>
            <a:ext cx="1701759"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TLB_plasma</a:t>
            </a:r>
            <a:endParaRPr lang="zh-CN" altLang="en-US"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1643707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D06200-E0BD-43F5-9200-D5C0E28C69C7}"/>
              </a:ext>
            </a:extLst>
          </p:cNvPr>
          <p:cNvSpPr>
            <a:spLocks noGrp="1"/>
          </p:cNvSpPr>
          <p:nvPr>
            <p:ph type="sldNum" sz="quarter" idx="12"/>
          </p:nvPr>
        </p:nvSpPr>
        <p:spPr/>
        <p:txBody>
          <a:bodyPr/>
          <a:lstStyle/>
          <a:p>
            <a:fld id="{48F63A3B-78C7-47BE-AE5E-E10140E04643}" type="slidenum">
              <a:rPr lang="en-US" smtClean="0"/>
              <a:t>41</a:t>
            </a:fld>
            <a:endParaRPr lang="en-US" dirty="0"/>
          </a:p>
        </p:txBody>
      </p:sp>
      <p:sp>
        <p:nvSpPr>
          <p:cNvPr id="3" name="文本框 2">
            <a:extLst>
              <a:ext uri="{FF2B5EF4-FFF2-40B4-BE49-F238E27FC236}">
                <a16:creationId xmlns:a16="http://schemas.microsoft.com/office/drawing/2014/main" id="{6D122C37-237E-4F6D-8CD4-62FB32597812}"/>
              </a:ext>
            </a:extLst>
          </p:cNvPr>
          <p:cNvSpPr txBox="1"/>
          <p:nvPr/>
        </p:nvSpPr>
        <p:spPr>
          <a:xfrm>
            <a:off x="5190775" y="2886181"/>
            <a:ext cx="8070574" cy="769441"/>
          </a:xfrm>
          <a:prstGeom prst="rect">
            <a:avLst/>
          </a:prstGeom>
          <a:noFill/>
        </p:spPr>
        <p:txBody>
          <a:bodyPr wrap="square" rtlCol="0">
            <a:spAutoFit/>
          </a:bodyPr>
          <a:lstStyle/>
          <a:p>
            <a:r>
              <a:rPr lang="en-US" altLang="zh-CN" sz="4400" b="1" dirty="0">
                <a:solidFill>
                  <a:prstClr val="black"/>
                </a:solidFill>
                <a:latin typeface="Calibri" panose="020F0502020204030204"/>
                <a:ea typeface="等线" panose="02010600030101010101" pitchFamily="2" charset="-122"/>
              </a:rPr>
              <a:t>Thanks</a:t>
            </a:r>
            <a:endParaRPr lang="zh-CN" altLang="en-US" sz="4400" b="1"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81222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2" descr="人体轮廓图片免费下载,人体轮廓设计素材大全,人体轮廓模板下载,人体轮廓图库-图行天下素材网">
            <a:extLst>
              <a:ext uri="{FF2B5EF4-FFF2-40B4-BE49-F238E27FC236}">
                <a16:creationId xmlns:a16="http://schemas.microsoft.com/office/drawing/2014/main" id="{3A73BF9E-C484-4644-8860-594917098E12}"/>
              </a:ext>
            </a:extLst>
          </p:cNvPr>
          <p:cNvPicPr>
            <a:picLocks noChangeAspect="1" noChangeArrowheads="1"/>
          </p:cNvPicPr>
          <p:nvPr/>
        </p:nvPicPr>
        <p:blipFill>
          <a:blip r:embed="rId3">
            <a:clrChange>
              <a:clrFrom>
                <a:srgbClr val="EFEFEF"/>
              </a:clrFrom>
              <a:clrTo>
                <a:srgbClr val="EFEFEF">
                  <a:alpha val="0"/>
                </a:srgbClr>
              </a:clrTo>
            </a:clrChange>
            <a:duotone>
              <a:schemeClr val="accent6">
                <a:shade val="45000"/>
                <a:satMod val="135000"/>
              </a:schemeClr>
              <a:prstClr val="white"/>
            </a:duotone>
            <a:extLst>
              <a:ext uri="{BEBA8EAE-BF5A-486C-A8C5-ECC9F3942E4B}">
                <a14:imgProps xmlns:a14="http://schemas.microsoft.com/office/drawing/2010/main">
                  <a14:imgLayer r:embed="rId4">
                    <a14:imgEffect>
                      <a14:sharpenSoften amount="11000"/>
                    </a14:imgEffect>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2879413" y="874562"/>
            <a:ext cx="1947863" cy="55885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 name="图表 101">
            <a:extLst>
              <a:ext uri="{FF2B5EF4-FFF2-40B4-BE49-F238E27FC236}">
                <a16:creationId xmlns:a16="http://schemas.microsoft.com/office/drawing/2014/main" id="{BA3EF1EC-785D-47AE-B022-DFBD707B6373}"/>
              </a:ext>
            </a:extLst>
          </p:cNvPr>
          <p:cNvGraphicFramePr/>
          <p:nvPr/>
        </p:nvGraphicFramePr>
        <p:xfrm>
          <a:off x="4877535" y="1723786"/>
          <a:ext cx="2844551" cy="4173935"/>
        </p:xfrm>
        <a:graphic>
          <a:graphicData uri="http://schemas.openxmlformats.org/drawingml/2006/chart">
            <c:chart xmlns:c="http://schemas.openxmlformats.org/drawingml/2006/chart" xmlns:r="http://schemas.openxmlformats.org/officeDocument/2006/relationships" r:id="rId5"/>
          </a:graphicData>
        </a:graphic>
      </p:graphicFrame>
      <p:sp>
        <p:nvSpPr>
          <p:cNvPr id="4" name="灯片编号占位符 3">
            <a:extLst>
              <a:ext uri="{FF2B5EF4-FFF2-40B4-BE49-F238E27FC236}">
                <a16:creationId xmlns:a16="http://schemas.microsoft.com/office/drawing/2014/main" id="{3E7E6A87-DE88-40FB-AC65-0E304658F8F4}"/>
              </a:ext>
            </a:extLst>
          </p:cNvPr>
          <p:cNvSpPr>
            <a:spLocks noGrp="1"/>
          </p:cNvSpPr>
          <p:nvPr>
            <p:ph type="sldNum" sz="quarter" idx="12"/>
          </p:nvPr>
        </p:nvSpPr>
        <p:spPr>
          <a:xfrm>
            <a:off x="8036814" y="6356352"/>
            <a:ext cx="2057400" cy="365125"/>
          </a:xfrm>
        </p:spPr>
        <p:txBody>
          <a:bodyPr/>
          <a:lstStyle/>
          <a:p>
            <a:fld id="{03A5297B-337B-4F1B-BFA1-168E2466F4C1}" type="slidenum">
              <a:rPr lang="en-US">
                <a:solidFill>
                  <a:prstClr val="black">
                    <a:tint val="75000"/>
                  </a:prstClr>
                </a:solidFill>
                <a:latin typeface="Calibri" panose="020F0502020204030204"/>
              </a:rPr>
              <a:pPr/>
              <a:t>5</a:t>
            </a:fld>
            <a:endParaRPr lang="en-US">
              <a:solidFill>
                <a:prstClr val="black">
                  <a:tint val="75000"/>
                </a:prstClr>
              </a:solidFill>
              <a:latin typeface="Calibri" panose="020F0502020204030204"/>
            </a:endParaRPr>
          </a:p>
        </p:txBody>
      </p:sp>
      <p:sp>
        <p:nvSpPr>
          <p:cNvPr id="5" name="标题 2">
            <a:extLst>
              <a:ext uri="{FF2B5EF4-FFF2-40B4-BE49-F238E27FC236}">
                <a16:creationId xmlns:a16="http://schemas.microsoft.com/office/drawing/2014/main" id="{1BE66C7B-3063-4C1B-8785-EB56C11807C9}"/>
              </a:ext>
            </a:extLst>
          </p:cNvPr>
          <p:cNvSpPr>
            <a:spLocks noGrp="1"/>
          </p:cNvSpPr>
          <p:nvPr>
            <p:ph type="title"/>
          </p:nvPr>
        </p:nvSpPr>
        <p:spPr>
          <a:xfrm>
            <a:off x="1579337" y="152272"/>
            <a:ext cx="7119155" cy="516014"/>
          </a:xfrm>
        </p:spPr>
        <p:txBody>
          <a:bodyPr>
            <a:noAutofit/>
          </a:bodyPr>
          <a:lstStyle/>
          <a:p>
            <a:r>
              <a:rPr lang="en-US" sz="2400" b="1" dirty="0">
                <a:latin typeface="+mn-lt"/>
              </a:rPr>
              <a:t>High quality data </a:t>
            </a:r>
            <a:r>
              <a:rPr lang="en-US" altLang="zh-CN" sz="2400" b="1" dirty="0">
                <a:latin typeface="+mn-lt"/>
              </a:rPr>
              <a:t>with extensive </a:t>
            </a:r>
            <a:r>
              <a:rPr lang="en-US" sz="2400" b="1" dirty="0">
                <a:latin typeface="+mn-lt"/>
              </a:rPr>
              <a:t>coverage</a:t>
            </a:r>
          </a:p>
        </p:txBody>
      </p:sp>
      <p:pic>
        <p:nvPicPr>
          <p:cNvPr id="7" name="Picture 2" descr="人体轮廓图片免费下载,人体轮廓设计素材大全,人体轮廓模板下载,人体轮廓图库-图行天下素材网">
            <a:extLst>
              <a:ext uri="{FF2B5EF4-FFF2-40B4-BE49-F238E27FC236}">
                <a16:creationId xmlns:a16="http://schemas.microsoft.com/office/drawing/2014/main" id="{A98C84AE-AFDC-414A-8E5C-EB9BCF6A97F7}"/>
              </a:ext>
            </a:extLst>
          </p:cNvPr>
          <p:cNvPicPr>
            <a:picLocks noChangeAspect="1" noChangeArrowheads="1"/>
          </p:cNvPicPr>
          <p:nvPr/>
        </p:nvPicPr>
        <p:blipFill>
          <a:blip r:embed="rId6">
            <a:clrChange>
              <a:clrFrom>
                <a:srgbClr val="EFEFEF"/>
              </a:clrFrom>
              <a:clrTo>
                <a:srgbClr val="EFEFE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0741" y="869619"/>
            <a:ext cx="1947863" cy="5588513"/>
          </a:xfrm>
          <a:prstGeom prst="rect">
            <a:avLst/>
          </a:prstGeom>
          <a:noFill/>
        </p:spPr>
      </p:pic>
      <p:pic>
        <p:nvPicPr>
          <p:cNvPr id="8" name="图形 7">
            <a:extLst>
              <a:ext uri="{FF2B5EF4-FFF2-40B4-BE49-F238E27FC236}">
                <a16:creationId xmlns:a16="http://schemas.microsoft.com/office/drawing/2014/main" id="{57856C0B-E916-493E-AD4D-4D18A79179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80822" y="1230157"/>
            <a:ext cx="148992" cy="148992"/>
          </a:xfrm>
          <a:prstGeom prst="rect">
            <a:avLst/>
          </a:prstGeom>
        </p:spPr>
      </p:pic>
      <p:sp>
        <p:nvSpPr>
          <p:cNvPr id="9" name="文本框 8">
            <a:extLst>
              <a:ext uri="{FF2B5EF4-FFF2-40B4-BE49-F238E27FC236}">
                <a16:creationId xmlns:a16="http://schemas.microsoft.com/office/drawing/2014/main" id="{BF06351F-24FD-4AD8-80EB-6A0212E79E09}"/>
              </a:ext>
            </a:extLst>
          </p:cNvPr>
          <p:cNvSpPr txBox="1"/>
          <p:nvPr/>
        </p:nvSpPr>
        <p:spPr>
          <a:xfrm>
            <a:off x="8602217" y="1112240"/>
            <a:ext cx="803910"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NPC</a:t>
            </a:r>
            <a:endParaRPr lang="zh-CN" altLang="en-US" dirty="0">
              <a:solidFill>
                <a:srgbClr val="C3611E"/>
              </a:solidFill>
              <a:latin typeface="Calibri" panose="020F0502020204030204"/>
              <a:ea typeface="等线" panose="02010600030101010101" pitchFamily="2" charset="-122"/>
            </a:endParaRPr>
          </a:p>
        </p:txBody>
      </p:sp>
      <p:pic>
        <p:nvPicPr>
          <p:cNvPr id="13" name="图形 12">
            <a:extLst>
              <a:ext uri="{FF2B5EF4-FFF2-40B4-BE49-F238E27FC236}">
                <a16:creationId xmlns:a16="http://schemas.microsoft.com/office/drawing/2014/main" id="{634F1557-59E2-4D72-957A-39512462D8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15478" y="2492689"/>
            <a:ext cx="636687" cy="578682"/>
          </a:xfrm>
          <a:prstGeom prst="rect">
            <a:avLst/>
          </a:prstGeom>
        </p:spPr>
      </p:pic>
      <p:sp>
        <p:nvSpPr>
          <p:cNvPr id="16" name="文本框 15">
            <a:extLst>
              <a:ext uri="{FF2B5EF4-FFF2-40B4-BE49-F238E27FC236}">
                <a16:creationId xmlns:a16="http://schemas.microsoft.com/office/drawing/2014/main" id="{0D317932-E2DF-4981-94E5-556AF38BCD9D}"/>
              </a:ext>
            </a:extLst>
          </p:cNvPr>
          <p:cNvSpPr txBox="1"/>
          <p:nvPr/>
        </p:nvSpPr>
        <p:spPr>
          <a:xfrm>
            <a:off x="2323702" y="2796389"/>
            <a:ext cx="803910" cy="369332"/>
          </a:xfrm>
          <a:prstGeom prst="rect">
            <a:avLst/>
          </a:prstGeom>
          <a:noFill/>
        </p:spPr>
        <p:txBody>
          <a:bodyPr wrap="square" rtlCol="0">
            <a:spAutoFit/>
          </a:bodyPr>
          <a:lstStyle/>
          <a:p>
            <a:r>
              <a:rPr lang="en-US" altLang="zh-CN" dirty="0">
                <a:solidFill>
                  <a:srgbClr val="36AB60"/>
                </a:solidFill>
                <a:latin typeface="Calibri" panose="020F0502020204030204"/>
                <a:ea typeface="等线" panose="02010600030101010101" pitchFamily="2" charset="-122"/>
              </a:rPr>
              <a:t>liver</a:t>
            </a:r>
            <a:endParaRPr lang="zh-CN" altLang="en-US" dirty="0">
              <a:solidFill>
                <a:srgbClr val="36AB60"/>
              </a:solidFill>
              <a:latin typeface="Calibri" panose="020F0502020204030204"/>
              <a:ea typeface="等线" panose="02010600030101010101" pitchFamily="2" charset="-122"/>
            </a:endParaRPr>
          </a:p>
        </p:txBody>
      </p:sp>
      <p:pic>
        <p:nvPicPr>
          <p:cNvPr id="15" name="图形 14">
            <a:extLst>
              <a:ext uri="{FF2B5EF4-FFF2-40B4-BE49-F238E27FC236}">
                <a16:creationId xmlns:a16="http://schemas.microsoft.com/office/drawing/2014/main" id="{98FF07B8-9E30-4CE1-AE41-9731D7852B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178943">
            <a:off x="3924350" y="2655930"/>
            <a:ext cx="391220" cy="384323"/>
          </a:xfrm>
          <a:prstGeom prst="rect">
            <a:avLst/>
          </a:prstGeom>
        </p:spPr>
      </p:pic>
      <p:sp>
        <p:nvSpPr>
          <p:cNvPr id="19" name="文本框 18">
            <a:extLst>
              <a:ext uri="{FF2B5EF4-FFF2-40B4-BE49-F238E27FC236}">
                <a16:creationId xmlns:a16="http://schemas.microsoft.com/office/drawing/2014/main" id="{EB8975A9-88A2-4C1A-A4DF-C05F79873AED}"/>
              </a:ext>
            </a:extLst>
          </p:cNvPr>
          <p:cNvSpPr txBox="1"/>
          <p:nvPr/>
        </p:nvSpPr>
        <p:spPr>
          <a:xfrm>
            <a:off x="4753276" y="2577942"/>
            <a:ext cx="803910" cy="369332"/>
          </a:xfrm>
          <a:prstGeom prst="rect">
            <a:avLst/>
          </a:prstGeom>
          <a:noFill/>
        </p:spPr>
        <p:txBody>
          <a:bodyPr wrap="square" rtlCol="0">
            <a:spAutoFit/>
          </a:bodyPr>
          <a:lstStyle/>
          <a:p>
            <a:r>
              <a:rPr lang="en-US" altLang="zh-CN" dirty="0">
                <a:solidFill>
                  <a:srgbClr val="36AB60"/>
                </a:solidFill>
                <a:latin typeface="Calibri" panose="020F0502020204030204"/>
                <a:ea typeface="等线" panose="02010600030101010101" pitchFamily="2" charset="-122"/>
              </a:rPr>
              <a:t>spleen</a:t>
            </a:r>
            <a:endParaRPr lang="zh-CN" altLang="en-US" dirty="0">
              <a:solidFill>
                <a:srgbClr val="36AB60"/>
              </a:solidFill>
              <a:latin typeface="Calibri" panose="020F0502020204030204"/>
              <a:ea typeface="等线" panose="02010600030101010101" pitchFamily="2" charset="-122"/>
            </a:endParaRPr>
          </a:p>
        </p:txBody>
      </p:sp>
      <p:pic>
        <p:nvPicPr>
          <p:cNvPr id="18" name="图形 17">
            <a:extLst>
              <a:ext uri="{FF2B5EF4-FFF2-40B4-BE49-F238E27FC236}">
                <a16:creationId xmlns:a16="http://schemas.microsoft.com/office/drawing/2014/main" id="{46C5B212-E383-4D61-8CEE-F50BE717E0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13282" y="3120581"/>
            <a:ext cx="480123" cy="562850"/>
          </a:xfrm>
          <a:prstGeom prst="rect">
            <a:avLst/>
          </a:prstGeom>
        </p:spPr>
      </p:pic>
      <p:sp>
        <p:nvSpPr>
          <p:cNvPr id="22" name="文本框 21">
            <a:extLst>
              <a:ext uri="{FF2B5EF4-FFF2-40B4-BE49-F238E27FC236}">
                <a16:creationId xmlns:a16="http://schemas.microsoft.com/office/drawing/2014/main" id="{2DAD3754-A718-49C4-B373-7E6DE6D7C97E}"/>
              </a:ext>
            </a:extLst>
          </p:cNvPr>
          <p:cNvSpPr txBox="1"/>
          <p:nvPr/>
        </p:nvSpPr>
        <p:spPr>
          <a:xfrm>
            <a:off x="2239209" y="3298321"/>
            <a:ext cx="803910" cy="369332"/>
          </a:xfrm>
          <a:prstGeom prst="rect">
            <a:avLst/>
          </a:prstGeom>
          <a:noFill/>
        </p:spPr>
        <p:txBody>
          <a:bodyPr wrap="square" rtlCol="0">
            <a:spAutoFit/>
          </a:bodyPr>
          <a:lstStyle/>
          <a:p>
            <a:r>
              <a:rPr lang="en-US" altLang="zh-CN" dirty="0">
                <a:solidFill>
                  <a:srgbClr val="36AB60"/>
                </a:solidFill>
                <a:latin typeface="Calibri" panose="020F0502020204030204"/>
                <a:ea typeface="等线" panose="02010600030101010101" pitchFamily="2" charset="-122"/>
              </a:rPr>
              <a:t>kidney</a:t>
            </a:r>
            <a:endParaRPr lang="zh-CN" altLang="en-US" dirty="0">
              <a:solidFill>
                <a:srgbClr val="36AB60"/>
              </a:solidFill>
              <a:latin typeface="Calibri" panose="020F0502020204030204"/>
              <a:ea typeface="等线" panose="02010600030101010101" pitchFamily="2" charset="-122"/>
            </a:endParaRPr>
          </a:p>
        </p:txBody>
      </p:sp>
      <p:pic>
        <p:nvPicPr>
          <p:cNvPr id="21" name="图形 20">
            <a:extLst>
              <a:ext uri="{FF2B5EF4-FFF2-40B4-BE49-F238E27FC236}">
                <a16:creationId xmlns:a16="http://schemas.microsoft.com/office/drawing/2014/main" id="{FD0A8864-3920-4020-8BBB-4254B2F6B2F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566914">
            <a:off x="3223432" y="1640316"/>
            <a:ext cx="398963" cy="569700"/>
          </a:xfrm>
          <a:prstGeom prst="rect">
            <a:avLst/>
          </a:prstGeom>
        </p:spPr>
      </p:pic>
      <p:pic>
        <p:nvPicPr>
          <p:cNvPr id="27" name="图形 26">
            <a:extLst>
              <a:ext uri="{FF2B5EF4-FFF2-40B4-BE49-F238E27FC236}">
                <a16:creationId xmlns:a16="http://schemas.microsoft.com/office/drawing/2014/main" id="{3D95D2F0-66C0-4C1F-A219-B39176B64F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8549223">
            <a:off x="3173628" y="3891911"/>
            <a:ext cx="789953" cy="731095"/>
          </a:xfrm>
          <a:prstGeom prst="rect">
            <a:avLst/>
          </a:prstGeom>
        </p:spPr>
      </p:pic>
      <p:sp>
        <p:nvSpPr>
          <p:cNvPr id="30" name="文本框 29">
            <a:extLst>
              <a:ext uri="{FF2B5EF4-FFF2-40B4-BE49-F238E27FC236}">
                <a16:creationId xmlns:a16="http://schemas.microsoft.com/office/drawing/2014/main" id="{85CD8B6F-AEE2-4450-8528-6402C339AE02}"/>
              </a:ext>
            </a:extLst>
          </p:cNvPr>
          <p:cNvSpPr txBox="1"/>
          <p:nvPr/>
        </p:nvSpPr>
        <p:spPr>
          <a:xfrm>
            <a:off x="1941897" y="4072791"/>
            <a:ext cx="1444056" cy="369332"/>
          </a:xfrm>
          <a:prstGeom prst="rect">
            <a:avLst/>
          </a:prstGeom>
          <a:noFill/>
        </p:spPr>
        <p:txBody>
          <a:bodyPr wrap="square" rtlCol="0">
            <a:spAutoFit/>
          </a:bodyPr>
          <a:lstStyle/>
          <a:p>
            <a:r>
              <a:rPr lang="en-US" altLang="zh-CN" dirty="0">
                <a:solidFill>
                  <a:srgbClr val="36AB60"/>
                </a:solidFill>
                <a:latin typeface="Calibri" panose="020F0502020204030204"/>
                <a:ea typeface="等线" panose="02010600030101010101" pitchFamily="2" charset="-122"/>
              </a:rPr>
              <a:t>bone marrow</a:t>
            </a:r>
            <a:endParaRPr lang="zh-CN" altLang="en-US" dirty="0">
              <a:solidFill>
                <a:srgbClr val="36AB60"/>
              </a:solidFill>
              <a:latin typeface="Calibri" panose="020F0502020204030204"/>
              <a:ea typeface="等线" panose="02010600030101010101" pitchFamily="2" charset="-122"/>
            </a:endParaRPr>
          </a:p>
        </p:txBody>
      </p:sp>
      <p:pic>
        <p:nvPicPr>
          <p:cNvPr id="34" name="图形 33">
            <a:extLst>
              <a:ext uri="{FF2B5EF4-FFF2-40B4-BE49-F238E27FC236}">
                <a16:creationId xmlns:a16="http://schemas.microsoft.com/office/drawing/2014/main" id="{FEC3F42A-0D81-471D-A9F0-8C0EA2F8266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7512633" flipV="1">
            <a:off x="3732653" y="3132961"/>
            <a:ext cx="728855" cy="576978"/>
          </a:xfrm>
          <a:prstGeom prst="rect">
            <a:avLst/>
          </a:prstGeom>
        </p:spPr>
      </p:pic>
      <p:sp>
        <p:nvSpPr>
          <p:cNvPr id="37" name="文本框 36">
            <a:extLst>
              <a:ext uri="{FF2B5EF4-FFF2-40B4-BE49-F238E27FC236}">
                <a16:creationId xmlns:a16="http://schemas.microsoft.com/office/drawing/2014/main" id="{2BE6741E-E8E3-4A7A-90D8-18C528F7DBA8}"/>
              </a:ext>
            </a:extLst>
          </p:cNvPr>
          <p:cNvSpPr txBox="1"/>
          <p:nvPr/>
        </p:nvSpPr>
        <p:spPr>
          <a:xfrm>
            <a:off x="1819219" y="1724732"/>
            <a:ext cx="1308068" cy="369332"/>
          </a:xfrm>
          <a:prstGeom prst="rect">
            <a:avLst/>
          </a:prstGeom>
          <a:noFill/>
        </p:spPr>
        <p:txBody>
          <a:bodyPr wrap="square" rtlCol="0">
            <a:spAutoFit/>
          </a:bodyPr>
          <a:lstStyle/>
          <a:p>
            <a:r>
              <a:rPr lang="en-US" altLang="zh-CN" dirty="0">
                <a:solidFill>
                  <a:srgbClr val="36AB60"/>
                </a:solidFill>
                <a:latin typeface="Calibri" panose="020F0502020204030204"/>
                <a:ea typeface="等线" panose="02010600030101010101" pitchFamily="2" charset="-122"/>
              </a:rPr>
              <a:t>lymph node</a:t>
            </a:r>
            <a:endParaRPr lang="zh-CN" altLang="en-US" dirty="0">
              <a:solidFill>
                <a:srgbClr val="36AB60"/>
              </a:solidFill>
              <a:latin typeface="Calibri" panose="020F0502020204030204"/>
              <a:ea typeface="等线" panose="02010600030101010101" pitchFamily="2" charset="-122"/>
            </a:endParaRPr>
          </a:p>
        </p:txBody>
      </p:sp>
      <p:sp>
        <p:nvSpPr>
          <p:cNvPr id="38" name="文本框 37">
            <a:extLst>
              <a:ext uri="{FF2B5EF4-FFF2-40B4-BE49-F238E27FC236}">
                <a16:creationId xmlns:a16="http://schemas.microsoft.com/office/drawing/2014/main" id="{DC3EE6D5-06DF-45D8-87BC-CDB284AB2EC4}"/>
              </a:ext>
            </a:extLst>
          </p:cNvPr>
          <p:cNvSpPr txBox="1"/>
          <p:nvPr/>
        </p:nvSpPr>
        <p:spPr>
          <a:xfrm>
            <a:off x="4659815" y="3013945"/>
            <a:ext cx="803910" cy="369332"/>
          </a:xfrm>
          <a:prstGeom prst="rect">
            <a:avLst/>
          </a:prstGeom>
          <a:noFill/>
        </p:spPr>
        <p:txBody>
          <a:bodyPr wrap="square" rtlCol="0">
            <a:spAutoFit/>
          </a:bodyPr>
          <a:lstStyle/>
          <a:p>
            <a:r>
              <a:rPr lang="en-US" altLang="zh-CN" dirty="0">
                <a:solidFill>
                  <a:srgbClr val="36AB60"/>
                </a:solidFill>
                <a:latin typeface="Calibri" panose="020F0502020204030204"/>
                <a:ea typeface="等线" panose="02010600030101010101" pitchFamily="2" charset="-122"/>
              </a:rPr>
              <a:t>gut</a:t>
            </a:r>
            <a:endParaRPr lang="zh-CN" altLang="en-US" dirty="0">
              <a:solidFill>
                <a:srgbClr val="36AB60"/>
              </a:solidFill>
              <a:latin typeface="Calibri" panose="020F0502020204030204"/>
              <a:ea typeface="等线" panose="02010600030101010101" pitchFamily="2" charset="-122"/>
            </a:endParaRPr>
          </a:p>
        </p:txBody>
      </p:sp>
      <p:sp>
        <p:nvSpPr>
          <p:cNvPr id="39" name="任意多边形: 形状 38">
            <a:extLst>
              <a:ext uri="{FF2B5EF4-FFF2-40B4-BE49-F238E27FC236}">
                <a16:creationId xmlns:a16="http://schemas.microsoft.com/office/drawing/2014/main" id="{95791EA5-7740-41E1-89BC-514AFACDFC24}"/>
              </a:ext>
            </a:extLst>
          </p:cNvPr>
          <p:cNvSpPr/>
          <p:nvPr/>
        </p:nvSpPr>
        <p:spPr>
          <a:xfrm rot="21416685">
            <a:off x="4050329" y="1695990"/>
            <a:ext cx="641021" cy="384133"/>
          </a:xfrm>
          <a:custGeom>
            <a:avLst/>
            <a:gdLst>
              <a:gd name="connsiteX0" fmla="*/ 0 w 648000"/>
              <a:gd name="connsiteY0" fmla="*/ 0 h 331200"/>
              <a:gd name="connsiteX1" fmla="*/ 381600 w 648000"/>
              <a:gd name="connsiteY1" fmla="*/ 72000 h 331200"/>
              <a:gd name="connsiteX2" fmla="*/ 648000 w 648000"/>
              <a:gd name="connsiteY2" fmla="*/ 331200 h 331200"/>
            </a:gdLst>
            <a:ahLst/>
            <a:cxnLst>
              <a:cxn ang="0">
                <a:pos x="connsiteX0" y="connsiteY0"/>
              </a:cxn>
              <a:cxn ang="0">
                <a:pos x="connsiteX1" y="connsiteY1"/>
              </a:cxn>
              <a:cxn ang="0">
                <a:pos x="connsiteX2" y="connsiteY2"/>
              </a:cxn>
            </a:cxnLst>
            <a:rect l="l" t="t" r="r" b="b"/>
            <a:pathLst>
              <a:path w="648000" h="331200">
                <a:moveTo>
                  <a:pt x="0" y="0"/>
                </a:moveTo>
                <a:cubicBezTo>
                  <a:pt x="136800" y="8400"/>
                  <a:pt x="273600" y="16800"/>
                  <a:pt x="381600" y="72000"/>
                </a:cubicBezTo>
                <a:cubicBezTo>
                  <a:pt x="489600" y="127200"/>
                  <a:pt x="602400" y="288000"/>
                  <a:pt x="648000" y="331200"/>
                </a:cubicBezTo>
              </a:path>
            </a:pathLst>
          </a:custGeom>
          <a:noFill/>
          <a:ln w="19050">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1" name="任意多边形: 形状 40">
            <a:extLst>
              <a:ext uri="{FF2B5EF4-FFF2-40B4-BE49-F238E27FC236}">
                <a16:creationId xmlns:a16="http://schemas.microsoft.com/office/drawing/2014/main" id="{45634407-4936-4480-8017-1260D9004EEC}"/>
              </a:ext>
            </a:extLst>
          </p:cNvPr>
          <p:cNvSpPr/>
          <p:nvPr/>
        </p:nvSpPr>
        <p:spPr>
          <a:xfrm>
            <a:off x="4256990" y="1856644"/>
            <a:ext cx="435244" cy="300478"/>
          </a:xfrm>
          <a:custGeom>
            <a:avLst/>
            <a:gdLst>
              <a:gd name="connsiteX0" fmla="*/ 0 w 345600"/>
              <a:gd name="connsiteY0" fmla="*/ 171140 h 293540"/>
              <a:gd name="connsiteX1" fmla="*/ 100800 w 345600"/>
              <a:gd name="connsiteY1" fmla="*/ 5540 h 293540"/>
              <a:gd name="connsiteX2" fmla="*/ 201600 w 345600"/>
              <a:gd name="connsiteY2" fmla="*/ 63140 h 293540"/>
              <a:gd name="connsiteX3" fmla="*/ 345600 w 345600"/>
              <a:gd name="connsiteY3" fmla="*/ 293540 h 293540"/>
            </a:gdLst>
            <a:ahLst/>
            <a:cxnLst>
              <a:cxn ang="0">
                <a:pos x="connsiteX0" y="connsiteY0"/>
              </a:cxn>
              <a:cxn ang="0">
                <a:pos x="connsiteX1" y="connsiteY1"/>
              </a:cxn>
              <a:cxn ang="0">
                <a:pos x="connsiteX2" y="connsiteY2"/>
              </a:cxn>
              <a:cxn ang="0">
                <a:pos x="connsiteX3" y="connsiteY3"/>
              </a:cxn>
            </a:cxnLst>
            <a:rect l="l" t="t" r="r" b="b"/>
            <a:pathLst>
              <a:path w="345600" h="293540">
                <a:moveTo>
                  <a:pt x="0" y="171140"/>
                </a:moveTo>
                <a:cubicBezTo>
                  <a:pt x="33600" y="97340"/>
                  <a:pt x="67200" y="23540"/>
                  <a:pt x="100800" y="5540"/>
                </a:cubicBezTo>
                <a:cubicBezTo>
                  <a:pt x="134400" y="-12460"/>
                  <a:pt x="160800" y="15140"/>
                  <a:pt x="201600" y="63140"/>
                </a:cubicBezTo>
                <a:cubicBezTo>
                  <a:pt x="242400" y="111140"/>
                  <a:pt x="307200" y="268340"/>
                  <a:pt x="345600" y="293540"/>
                </a:cubicBezTo>
              </a:path>
            </a:pathLst>
          </a:custGeom>
          <a:noFill/>
          <a:ln w="19050">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3" name="任意多边形: 形状 42">
            <a:extLst>
              <a:ext uri="{FF2B5EF4-FFF2-40B4-BE49-F238E27FC236}">
                <a16:creationId xmlns:a16="http://schemas.microsoft.com/office/drawing/2014/main" id="{7194CC7C-15F7-4FFA-91C8-891F7944F558}"/>
              </a:ext>
            </a:extLst>
          </p:cNvPr>
          <p:cNvSpPr/>
          <p:nvPr/>
        </p:nvSpPr>
        <p:spPr>
          <a:xfrm rot="21279797">
            <a:off x="4076000" y="1763061"/>
            <a:ext cx="284084" cy="230424"/>
          </a:xfrm>
          <a:custGeom>
            <a:avLst/>
            <a:gdLst>
              <a:gd name="connsiteX0" fmla="*/ 0 w 284084"/>
              <a:gd name="connsiteY0" fmla="*/ 0 h 230424"/>
              <a:gd name="connsiteX1" fmla="*/ 280800 w 284084"/>
              <a:gd name="connsiteY1" fmla="*/ 50400 h 230424"/>
              <a:gd name="connsiteX2" fmla="*/ 151200 w 284084"/>
              <a:gd name="connsiteY2" fmla="*/ 158400 h 230424"/>
              <a:gd name="connsiteX3" fmla="*/ 115200 w 284084"/>
              <a:gd name="connsiteY3" fmla="*/ 230400 h 230424"/>
            </a:gdLst>
            <a:ahLst/>
            <a:cxnLst>
              <a:cxn ang="0">
                <a:pos x="connsiteX0" y="connsiteY0"/>
              </a:cxn>
              <a:cxn ang="0">
                <a:pos x="connsiteX1" y="connsiteY1"/>
              </a:cxn>
              <a:cxn ang="0">
                <a:pos x="connsiteX2" y="connsiteY2"/>
              </a:cxn>
              <a:cxn ang="0">
                <a:pos x="connsiteX3" y="connsiteY3"/>
              </a:cxn>
            </a:cxnLst>
            <a:rect l="l" t="t" r="r" b="b"/>
            <a:pathLst>
              <a:path w="284084" h="230424">
                <a:moveTo>
                  <a:pt x="0" y="0"/>
                </a:moveTo>
                <a:cubicBezTo>
                  <a:pt x="127800" y="12000"/>
                  <a:pt x="255600" y="24000"/>
                  <a:pt x="280800" y="50400"/>
                </a:cubicBezTo>
                <a:cubicBezTo>
                  <a:pt x="306000" y="76800"/>
                  <a:pt x="178800" y="128400"/>
                  <a:pt x="151200" y="158400"/>
                </a:cubicBezTo>
                <a:cubicBezTo>
                  <a:pt x="123600" y="188400"/>
                  <a:pt x="114000" y="231600"/>
                  <a:pt x="115200" y="230400"/>
                </a:cubicBezTo>
              </a:path>
            </a:pathLst>
          </a:custGeom>
          <a:noFill/>
          <a:ln w="19050">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4" name="流程图: 接点 43">
            <a:extLst>
              <a:ext uri="{FF2B5EF4-FFF2-40B4-BE49-F238E27FC236}">
                <a16:creationId xmlns:a16="http://schemas.microsoft.com/office/drawing/2014/main" id="{CF15C808-DDFF-4A83-98D7-02E685FE6A98}"/>
              </a:ext>
            </a:extLst>
          </p:cNvPr>
          <p:cNvSpPr/>
          <p:nvPr/>
        </p:nvSpPr>
        <p:spPr>
          <a:xfrm>
            <a:off x="4172623" y="1723374"/>
            <a:ext cx="45719" cy="45719"/>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7" name="流程图: 接点 46">
            <a:extLst>
              <a:ext uri="{FF2B5EF4-FFF2-40B4-BE49-F238E27FC236}">
                <a16:creationId xmlns:a16="http://schemas.microsoft.com/office/drawing/2014/main" id="{9E886525-3E5C-4CA0-9F53-840608B4F180}"/>
              </a:ext>
            </a:extLst>
          </p:cNvPr>
          <p:cNvSpPr/>
          <p:nvPr/>
        </p:nvSpPr>
        <p:spPr>
          <a:xfrm>
            <a:off x="4347451" y="1787143"/>
            <a:ext cx="67898" cy="45719"/>
          </a:xfrm>
          <a:prstGeom prst="flowChartConnector">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等线" panose="02010600030101010101" pitchFamily="2" charset="-122"/>
            </a:endParaRPr>
          </a:p>
        </p:txBody>
      </p:sp>
      <p:sp>
        <p:nvSpPr>
          <p:cNvPr id="48" name="流程图: 接点 47">
            <a:extLst>
              <a:ext uri="{FF2B5EF4-FFF2-40B4-BE49-F238E27FC236}">
                <a16:creationId xmlns:a16="http://schemas.microsoft.com/office/drawing/2014/main" id="{130156A1-1818-4975-A2D8-C587DDF41109}"/>
              </a:ext>
            </a:extLst>
          </p:cNvPr>
          <p:cNvSpPr/>
          <p:nvPr/>
        </p:nvSpPr>
        <p:spPr>
          <a:xfrm>
            <a:off x="4307250" y="1847893"/>
            <a:ext cx="45719" cy="45719"/>
          </a:xfrm>
          <a:prstGeom prst="flowChartConnector">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9" name="文本框 48">
            <a:extLst>
              <a:ext uri="{FF2B5EF4-FFF2-40B4-BE49-F238E27FC236}">
                <a16:creationId xmlns:a16="http://schemas.microsoft.com/office/drawing/2014/main" id="{5C2A3689-6B78-40D7-AD08-61AF5EF8DBA9}"/>
              </a:ext>
            </a:extLst>
          </p:cNvPr>
          <p:cNvSpPr txBox="1"/>
          <p:nvPr/>
        </p:nvSpPr>
        <p:spPr>
          <a:xfrm>
            <a:off x="4663269" y="1614712"/>
            <a:ext cx="803910" cy="369332"/>
          </a:xfrm>
          <a:prstGeom prst="rect">
            <a:avLst/>
          </a:prstGeom>
          <a:noFill/>
        </p:spPr>
        <p:txBody>
          <a:bodyPr wrap="square" rtlCol="0">
            <a:spAutoFit/>
          </a:bodyPr>
          <a:lstStyle/>
          <a:p>
            <a:r>
              <a:rPr lang="en-US" altLang="zh-CN" dirty="0">
                <a:solidFill>
                  <a:srgbClr val="36AB60"/>
                </a:solidFill>
                <a:latin typeface="Calibri" panose="020F0502020204030204"/>
                <a:ea typeface="等线" panose="02010600030101010101" pitchFamily="2" charset="-122"/>
              </a:rPr>
              <a:t>blood</a:t>
            </a:r>
            <a:endParaRPr lang="zh-CN" altLang="en-US" dirty="0">
              <a:solidFill>
                <a:srgbClr val="36AB60"/>
              </a:solidFill>
              <a:latin typeface="Calibri" panose="020F0502020204030204"/>
              <a:ea typeface="等线" panose="02010600030101010101" pitchFamily="2" charset="-122"/>
            </a:endParaRPr>
          </a:p>
        </p:txBody>
      </p:sp>
      <p:pic>
        <p:nvPicPr>
          <p:cNvPr id="46" name="图形 45">
            <a:extLst>
              <a:ext uri="{FF2B5EF4-FFF2-40B4-BE49-F238E27FC236}">
                <a16:creationId xmlns:a16="http://schemas.microsoft.com/office/drawing/2014/main" id="{EEF2A963-862A-43FC-A036-1DF834DFBA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98232" y="2177655"/>
            <a:ext cx="203154" cy="203154"/>
          </a:xfrm>
          <a:prstGeom prst="rect">
            <a:avLst/>
          </a:prstGeom>
        </p:spPr>
      </p:pic>
      <p:sp>
        <p:nvSpPr>
          <p:cNvPr id="52" name="文本框 51">
            <a:extLst>
              <a:ext uri="{FF2B5EF4-FFF2-40B4-BE49-F238E27FC236}">
                <a16:creationId xmlns:a16="http://schemas.microsoft.com/office/drawing/2014/main" id="{DF2EDF28-B6A4-43F4-9BC9-650C66E4E0ED}"/>
              </a:ext>
            </a:extLst>
          </p:cNvPr>
          <p:cNvSpPr txBox="1"/>
          <p:nvPr/>
        </p:nvSpPr>
        <p:spPr>
          <a:xfrm>
            <a:off x="2079328" y="2196143"/>
            <a:ext cx="910702" cy="369332"/>
          </a:xfrm>
          <a:prstGeom prst="rect">
            <a:avLst/>
          </a:prstGeom>
          <a:noFill/>
        </p:spPr>
        <p:txBody>
          <a:bodyPr wrap="square" rtlCol="0">
            <a:spAutoFit/>
          </a:bodyPr>
          <a:lstStyle/>
          <a:p>
            <a:r>
              <a:rPr lang="en-US" altLang="zh-CN" dirty="0">
                <a:solidFill>
                  <a:srgbClr val="36AB60"/>
                </a:solidFill>
                <a:latin typeface="Calibri" panose="020F0502020204030204"/>
                <a:ea typeface="等线" panose="02010600030101010101" pitchFamily="2" charset="-122"/>
              </a:rPr>
              <a:t>thymus</a:t>
            </a:r>
            <a:endParaRPr lang="zh-CN" altLang="en-US" dirty="0">
              <a:solidFill>
                <a:srgbClr val="36AB60"/>
              </a:solidFill>
              <a:latin typeface="Calibri" panose="020F0502020204030204"/>
              <a:ea typeface="等线" panose="02010600030101010101" pitchFamily="2" charset="-122"/>
            </a:endParaRPr>
          </a:p>
        </p:txBody>
      </p:sp>
      <p:pic>
        <p:nvPicPr>
          <p:cNvPr id="51" name="图形 50">
            <a:extLst>
              <a:ext uri="{FF2B5EF4-FFF2-40B4-BE49-F238E27FC236}">
                <a16:creationId xmlns:a16="http://schemas.microsoft.com/office/drawing/2014/main" id="{592235CE-93CA-4D1D-A429-0714E215ED6A}"/>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48157" t="2746" b="-1"/>
          <a:stretch/>
        </p:blipFill>
        <p:spPr>
          <a:xfrm>
            <a:off x="8275261" y="1699948"/>
            <a:ext cx="423230" cy="719583"/>
          </a:xfrm>
          <a:prstGeom prst="rect">
            <a:avLst/>
          </a:prstGeom>
        </p:spPr>
      </p:pic>
      <p:pic>
        <p:nvPicPr>
          <p:cNvPr id="55" name="图形 54">
            <a:extLst>
              <a:ext uri="{FF2B5EF4-FFF2-40B4-BE49-F238E27FC236}">
                <a16:creationId xmlns:a16="http://schemas.microsoft.com/office/drawing/2014/main" id="{24947D61-0EAA-4EC5-A0D7-3B6F7716D3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90961" y="2525815"/>
            <a:ext cx="598115" cy="598115"/>
          </a:xfrm>
          <a:prstGeom prst="rect">
            <a:avLst/>
          </a:prstGeom>
        </p:spPr>
      </p:pic>
      <p:pic>
        <p:nvPicPr>
          <p:cNvPr id="57" name="图形 56">
            <a:extLst>
              <a:ext uri="{FF2B5EF4-FFF2-40B4-BE49-F238E27FC236}">
                <a16:creationId xmlns:a16="http://schemas.microsoft.com/office/drawing/2014/main" id="{E50EB790-9B7B-4593-89BF-7E7BF286D11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7512633" flipV="1">
            <a:off x="8203422" y="3063743"/>
            <a:ext cx="728855" cy="576978"/>
          </a:xfrm>
          <a:prstGeom prst="rect">
            <a:avLst/>
          </a:prstGeom>
        </p:spPr>
      </p:pic>
      <p:pic>
        <p:nvPicPr>
          <p:cNvPr id="58" name="图形 57">
            <a:extLst>
              <a:ext uri="{FF2B5EF4-FFF2-40B4-BE49-F238E27FC236}">
                <a16:creationId xmlns:a16="http://schemas.microsoft.com/office/drawing/2014/main" id="{5CAD02BB-1D49-4FBF-89C0-69A28DF4702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012903" y="3105767"/>
            <a:ext cx="480123" cy="562850"/>
          </a:xfrm>
          <a:prstGeom prst="rect">
            <a:avLst/>
          </a:prstGeom>
        </p:spPr>
      </p:pic>
      <p:pic>
        <p:nvPicPr>
          <p:cNvPr id="60" name="图形 59">
            <a:extLst>
              <a:ext uri="{FF2B5EF4-FFF2-40B4-BE49-F238E27FC236}">
                <a16:creationId xmlns:a16="http://schemas.microsoft.com/office/drawing/2014/main" id="{FEE8FA8F-C6B4-4BB9-9F31-24837DBDD11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21183011">
            <a:off x="8146084" y="2424208"/>
            <a:ext cx="564470" cy="630466"/>
          </a:xfrm>
          <a:prstGeom prst="rect">
            <a:avLst/>
          </a:prstGeom>
        </p:spPr>
      </p:pic>
      <p:sp>
        <p:nvSpPr>
          <p:cNvPr id="63" name="文本框 62">
            <a:extLst>
              <a:ext uri="{FF2B5EF4-FFF2-40B4-BE49-F238E27FC236}">
                <a16:creationId xmlns:a16="http://schemas.microsoft.com/office/drawing/2014/main" id="{277B7629-1AF1-44A6-A4F0-531491BB6233}"/>
              </a:ext>
            </a:extLst>
          </p:cNvPr>
          <p:cNvSpPr txBox="1"/>
          <p:nvPr/>
        </p:nvSpPr>
        <p:spPr>
          <a:xfrm>
            <a:off x="9065515" y="1825947"/>
            <a:ext cx="1196995"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NSCLC</a:t>
            </a:r>
            <a:endParaRPr lang="zh-CN" altLang="en-US" dirty="0">
              <a:solidFill>
                <a:srgbClr val="C3611E"/>
              </a:solidFill>
              <a:latin typeface="Calibri" panose="020F0502020204030204"/>
              <a:ea typeface="等线" panose="02010600030101010101" pitchFamily="2" charset="-122"/>
            </a:endParaRPr>
          </a:p>
        </p:txBody>
      </p:sp>
      <p:sp>
        <p:nvSpPr>
          <p:cNvPr id="64" name="文本框 63">
            <a:extLst>
              <a:ext uri="{FF2B5EF4-FFF2-40B4-BE49-F238E27FC236}">
                <a16:creationId xmlns:a16="http://schemas.microsoft.com/office/drawing/2014/main" id="{1AF7A55D-732A-48B3-8B8B-2A48849EE5D6}"/>
              </a:ext>
            </a:extLst>
          </p:cNvPr>
          <p:cNvSpPr txBox="1"/>
          <p:nvPr/>
        </p:nvSpPr>
        <p:spPr>
          <a:xfrm>
            <a:off x="9130222" y="2928989"/>
            <a:ext cx="678728"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CRC</a:t>
            </a:r>
            <a:endParaRPr lang="zh-CN" altLang="en-US" dirty="0">
              <a:solidFill>
                <a:srgbClr val="C3611E"/>
              </a:solidFill>
              <a:latin typeface="Calibri" panose="020F0502020204030204"/>
              <a:ea typeface="等线" panose="02010600030101010101" pitchFamily="2" charset="-122"/>
            </a:endParaRPr>
          </a:p>
        </p:txBody>
      </p:sp>
      <p:sp>
        <p:nvSpPr>
          <p:cNvPr id="65" name="文本框 64">
            <a:extLst>
              <a:ext uri="{FF2B5EF4-FFF2-40B4-BE49-F238E27FC236}">
                <a16:creationId xmlns:a16="http://schemas.microsoft.com/office/drawing/2014/main" id="{14D39711-D0FC-40FC-9EFC-97CDB901A1DC}"/>
              </a:ext>
            </a:extLst>
          </p:cNvPr>
          <p:cNvSpPr txBox="1"/>
          <p:nvPr/>
        </p:nvSpPr>
        <p:spPr>
          <a:xfrm>
            <a:off x="6184654" y="2459590"/>
            <a:ext cx="1172787"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LIHC CHOL</a:t>
            </a:r>
            <a:endParaRPr lang="zh-CN" altLang="en-US" dirty="0">
              <a:solidFill>
                <a:srgbClr val="C3611E"/>
              </a:solidFill>
              <a:latin typeface="Calibri" panose="020F0502020204030204"/>
              <a:ea typeface="等线" panose="02010600030101010101" pitchFamily="2" charset="-122"/>
            </a:endParaRPr>
          </a:p>
        </p:txBody>
      </p:sp>
      <p:pic>
        <p:nvPicPr>
          <p:cNvPr id="62" name="图形 61">
            <a:extLst>
              <a:ext uri="{FF2B5EF4-FFF2-40B4-BE49-F238E27FC236}">
                <a16:creationId xmlns:a16="http://schemas.microsoft.com/office/drawing/2014/main" id="{5A603C2D-0617-47A5-9372-9440B416D46F}"/>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315245">
            <a:off x="7885722" y="2976123"/>
            <a:ext cx="466923" cy="373563"/>
          </a:xfrm>
          <a:prstGeom prst="rect">
            <a:avLst/>
          </a:prstGeom>
        </p:spPr>
      </p:pic>
      <p:pic>
        <p:nvPicPr>
          <p:cNvPr id="67" name="图形 66">
            <a:extLst>
              <a:ext uri="{FF2B5EF4-FFF2-40B4-BE49-F238E27FC236}">
                <a16:creationId xmlns:a16="http://schemas.microsoft.com/office/drawing/2014/main" id="{18499727-CE18-4900-8C0E-C53507DA543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003376" y="3493991"/>
            <a:ext cx="499171" cy="378881"/>
          </a:xfrm>
          <a:prstGeom prst="rect">
            <a:avLst/>
          </a:prstGeom>
        </p:spPr>
      </p:pic>
      <p:pic>
        <p:nvPicPr>
          <p:cNvPr id="69" name="图形 68">
            <a:extLst>
              <a:ext uri="{FF2B5EF4-FFF2-40B4-BE49-F238E27FC236}">
                <a16:creationId xmlns:a16="http://schemas.microsoft.com/office/drawing/2014/main" id="{A4FEF330-EA78-4D3C-B8FB-1D7874F3B211}"/>
              </a:ext>
            </a:extLst>
          </p:cNvPr>
          <p:cNvPicPr>
            <a:picLocks noChangeAspect="1"/>
          </p:cNvPicPr>
          <p:nvPr/>
        </p:nvPicPr>
        <p:blipFill rotWithShape="1">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r="47023"/>
          <a:stretch/>
        </p:blipFill>
        <p:spPr>
          <a:xfrm>
            <a:off x="7830564" y="1869946"/>
            <a:ext cx="337258" cy="636610"/>
          </a:xfrm>
          <a:prstGeom prst="rect">
            <a:avLst/>
          </a:prstGeom>
        </p:spPr>
      </p:pic>
      <p:pic>
        <p:nvPicPr>
          <p:cNvPr id="73" name="图形 72">
            <a:extLst>
              <a:ext uri="{FF2B5EF4-FFF2-40B4-BE49-F238E27FC236}">
                <a16:creationId xmlns:a16="http://schemas.microsoft.com/office/drawing/2014/main" id="{FB88BB37-E444-4BE9-99F1-BBA22EB8C6F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rot="5400000">
            <a:off x="8419350" y="4720484"/>
            <a:ext cx="593221" cy="593221"/>
          </a:xfrm>
          <a:prstGeom prst="rect">
            <a:avLst/>
          </a:prstGeom>
        </p:spPr>
      </p:pic>
      <p:sp>
        <p:nvSpPr>
          <p:cNvPr id="76" name="文本框 75">
            <a:extLst>
              <a:ext uri="{FF2B5EF4-FFF2-40B4-BE49-F238E27FC236}">
                <a16:creationId xmlns:a16="http://schemas.microsoft.com/office/drawing/2014/main" id="{51DF3DD5-F174-4B5F-874E-D9D647DAB548}"/>
              </a:ext>
            </a:extLst>
          </p:cNvPr>
          <p:cNvSpPr txBox="1"/>
          <p:nvPr/>
        </p:nvSpPr>
        <p:spPr>
          <a:xfrm>
            <a:off x="6686899" y="2912904"/>
            <a:ext cx="774133"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PAAD</a:t>
            </a:r>
            <a:endParaRPr lang="zh-CN" altLang="en-US" dirty="0">
              <a:solidFill>
                <a:srgbClr val="C3611E"/>
              </a:solidFill>
              <a:latin typeface="Calibri" panose="020F0502020204030204"/>
              <a:ea typeface="等线" panose="02010600030101010101" pitchFamily="2" charset="-122"/>
            </a:endParaRPr>
          </a:p>
        </p:txBody>
      </p:sp>
      <p:sp>
        <p:nvSpPr>
          <p:cNvPr id="77" name="文本框 76">
            <a:extLst>
              <a:ext uri="{FF2B5EF4-FFF2-40B4-BE49-F238E27FC236}">
                <a16:creationId xmlns:a16="http://schemas.microsoft.com/office/drawing/2014/main" id="{162F19E0-2698-4503-94C6-0C05575C2AB3}"/>
              </a:ext>
            </a:extLst>
          </p:cNvPr>
          <p:cNvSpPr txBox="1"/>
          <p:nvPr/>
        </p:nvSpPr>
        <p:spPr>
          <a:xfrm>
            <a:off x="6852987" y="3383277"/>
            <a:ext cx="678728"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KIRC</a:t>
            </a:r>
            <a:endParaRPr lang="zh-CN" altLang="en-US" dirty="0">
              <a:solidFill>
                <a:srgbClr val="C3611E"/>
              </a:solidFill>
              <a:latin typeface="Calibri" panose="020F0502020204030204"/>
              <a:ea typeface="等线" panose="02010600030101010101" pitchFamily="2" charset="-122"/>
            </a:endParaRPr>
          </a:p>
        </p:txBody>
      </p:sp>
      <p:sp>
        <p:nvSpPr>
          <p:cNvPr id="78" name="文本框 77">
            <a:extLst>
              <a:ext uri="{FF2B5EF4-FFF2-40B4-BE49-F238E27FC236}">
                <a16:creationId xmlns:a16="http://schemas.microsoft.com/office/drawing/2014/main" id="{F10D005A-6552-4915-85A8-D5B4AB7AB7FA}"/>
              </a:ext>
            </a:extLst>
          </p:cNvPr>
          <p:cNvSpPr txBox="1"/>
          <p:nvPr/>
        </p:nvSpPr>
        <p:spPr>
          <a:xfrm>
            <a:off x="9122582" y="2364996"/>
            <a:ext cx="1636661"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ESCC GEJ STAD</a:t>
            </a:r>
            <a:endParaRPr lang="zh-CN" altLang="en-US" dirty="0">
              <a:solidFill>
                <a:srgbClr val="C3611E"/>
              </a:solidFill>
              <a:latin typeface="Calibri" panose="020F0502020204030204"/>
              <a:ea typeface="等线" panose="02010600030101010101" pitchFamily="2" charset="-122"/>
            </a:endParaRPr>
          </a:p>
        </p:txBody>
      </p:sp>
      <p:sp>
        <p:nvSpPr>
          <p:cNvPr id="79" name="文本框 78">
            <a:extLst>
              <a:ext uri="{FF2B5EF4-FFF2-40B4-BE49-F238E27FC236}">
                <a16:creationId xmlns:a16="http://schemas.microsoft.com/office/drawing/2014/main" id="{AF3CCAFC-F72B-4788-8734-00CAADF97A33}"/>
              </a:ext>
            </a:extLst>
          </p:cNvPr>
          <p:cNvSpPr txBox="1"/>
          <p:nvPr/>
        </p:nvSpPr>
        <p:spPr>
          <a:xfrm>
            <a:off x="6732844" y="1909398"/>
            <a:ext cx="803910"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BRCA</a:t>
            </a:r>
            <a:endParaRPr lang="zh-CN" altLang="en-US" dirty="0">
              <a:solidFill>
                <a:srgbClr val="C3611E"/>
              </a:solidFill>
              <a:latin typeface="Calibri" panose="020F0502020204030204"/>
              <a:ea typeface="等线" panose="02010600030101010101" pitchFamily="2" charset="-122"/>
            </a:endParaRPr>
          </a:p>
        </p:txBody>
      </p:sp>
      <p:sp>
        <p:nvSpPr>
          <p:cNvPr id="80" name="文本框 79">
            <a:extLst>
              <a:ext uri="{FF2B5EF4-FFF2-40B4-BE49-F238E27FC236}">
                <a16:creationId xmlns:a16="http://schemas.microsoft.com/office/drawing/2014/main" id="{62B4EB30-611D-4844-B9CE-1EF4DD75CC5E}"/>
              </a:ext>
            </a:extLst>
          </p:cNvPr>
          <p:cNvSpPr txBox="1"/>
          <p:nvPr/>
        </p:nvSpPr>
        <p:spPr>
          <a:xfrm>
            <a:off x="9022621" y="4555428"/>
            <a:ext cx="1023183" cy="923330"/>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BCC</a:t>
            </a:r>
          </a:p>
          <a:p>
            <a:r>
              <a:rPr lang="en-US" altLang="zh-CN" dirty="0">
                <a:solidFill>
                  <a:srgbClr val="C3611E"/>
                </a:solidFill>
                <a:latin typeface="Calibri" panose="020F0502020204030204"/>
                <a:ea typeface="等线" panose="02010600030101010101" pitchFamily="2" charset="-122"/>
              </a:rPr>
              <a:t>SKCM</a:t>
            </a:r>
          </a:p>
          <a:p>
            <a:r>
              <a:rPr lang="en-US" altLang="zh-CN" dirty="0">
                <a:solidFill>
                  <a:srgbClr val="C3611E"/>
                </a:solidFill>
                <a:latin typeface="Calibri" panose="020F0502020204030204"/>
                <a:ea typeface="等线" panose="02010600030101010101" pitchFamily="2" charset="-122"/>
              </a:rPr>
              <a:t>MCC</a:t>
            </a:r>
            <a:endParaRPr lang="zh-CN" altLang="en-US" dirty="0">
              <a:solidFill>
                <a:srgbClr val="C3611E"/>
              </a:solidFill>
              <a:latin typeface="Calibri" panose="020F0502020204030204"/>
              <a:ea typeface="等线" panose="02010600030101010101" pitchFamily="2" charset="-122"/>
            </a:endParaRPr>
          </a:p>
        </p:txBody>
      </p:sp>
      <p:pic>
        <p:nvPicPr>
          <p:cNvPr id="89" name="图形 88">
            <a:extLst>
              <a:ext uri="{FF2B5EF4-FFF2-40B4-BE49-F238E27FC236}">
                <a16:creationId xmlns:a16="http://schemas.microsoft.com/office/drawing/2014/main" id="{625C9F78-63E5-4B0C-A3D9-2123533ACC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290769" y="1110615"/>
            <a:ext cx="113925" cy="82632"/>
          </a:xfrm>
          <a:prstGeom prst="rect">
            <a:avLst/>
          </a:prstGeom>
        </p:spPr>
      </p:pic>
      <p:pic>
        <p:nvPicPr>
          <p:cNvPr id="90" name="图形 89">
            <a:extLst>
              <a:ext uri="{FF2B5EF4-FFF2-40B4-BE49-F238E27FC236}">
                <a16:creationId xmlns:a16="http://schemas.microsoft.com/office/drawing/2014/main" id="{9DAAD3F4-2285-49B5-8E84-FEE0A5A9CFDA}"/>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092691" y="1109317"/>
            <a:ext cx="113925" cy="82632"/>
          </a:xfrm>
          <a:prstGeom prst="rect">
            <a:avLst/>
          </a:prstGeom>
        </p:spPr>
      </p:pic>
      <p:sp>
        <p:nvSpPr>
          <p:cNvPr id="91" name="文本框 90">
            <a:extLst>
              <a:ext uri="{FF2B5EF4-FFF2-40B4-BE49-F238E27FC236}">
                <a16:creationId xmlns:a16="http://schemas.microsoft.com/office/drawing/2014/main" id="{76852341-B887-4973-AAF8-42C8E4E96EDC}"/>
              </a:ext>
            </a:extLst>
          </p:cNvPr>
          <p:cNvSpPr txBox="1"/>
          <p:nvPr/>
        </p:nvSpPr>
        <p:spPr>
          <a:xfrm>
            <a:off x="7300924" y="904261"/>
            <a:ext cx="803910"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UVM</a:t>
            </a:r>
            <a:endParaRPr lang="zh-CN" altLang="en-US" dirty="0">
              <a:solidFill>
                <a:srgbClr val="C3611E"/>
              </a:solidFill>
              <a:latin typeface="Calibri" panose="020F0502020204030204"/>
              <a:ea typeface="等线" panose="02010600030101010101" pitchFamily="2" charset="-122"/>
            </a:endParaRPr>
          </a:p>
        </p:txBody>
      </p:sp>
      <p:sp>
        <p:nvSpPr>
          <p:cNvPr id="92" name="文本框 91">
            <a:extLst>
              <a:ext uri="{FF2B5EF4-FFF2-40B4-BE49-F238E27FC236}">
                <a16:creationId xmlns:a16="http://schemas.microsoft.com/office/drawing/2014/main" id="{9C491EAF-07E1-4543-B4A1-340B154C14EC}"/>
              </a:ext>
            </a:extLst>
          </p:cNvPr>
          <p:cNvSpPr txBox="1"/>
          <p:nvPr/>
        </p:nvSpPr>
        <p:spPr>
          <a:xfrm>
            <a:off x="9012544" y="3441420"/>
            <a:ext cx="678728"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BLCA</a:t>
            </a:r>
            <a:endParaRPr lang="zh-CN" altLang="en-US" dirty="0">
              <a:solidFill>
                <a:srgbClr val="C3611E"/>
              </a:solidFill>
              <a:latin typeface="Calibri" panose="020F0502020204030204"/>
              <a:ea typeface="等线" panose="02010600030101010101" pitchFamily="2" charset="-122"/>
            </a:endParaRPr>
          </a:p>
        </p:txBody>
      </p:sp>
      <p:sp>
        <p:nvSpPr>
          <p:cNvPr id="93" name="文本框 92">
            <a:extLst>
              <a:ext uri="{FF2B5EF4-FFF2-40B4-BE49-F238E27FC236}">
                <a16:creationId xmlns:a16="http://schemas.microsoft.com/office/drawing/2014/main" id="{85B1B3AB-8AB7-41CF-B3ED-20BBCEDCA7B2}"/>
              </a:ext>
            </a:extLst>
          </p:cNvPr>
          <p:cNvSpPr txBox="1"/>
          <p:nvPr/>
        </p:nvSpPr>
        <p:spPr>
          <a:xfrm>
            <a:off x="6945502" y="1363506"/>
            <a:ext cx="803910" cy="369332"/>
          </a:xfrm>
          <a:prstGeom prst="rect">
            <a:avLst/>
          </a:prstGeom>
          <a:noFill/>
        </p:spPr>
        <p:txBody>
          <a:bodyPr wrap="square" rtlCol="0">
            <a:spAutoFit/>
          </a:bodyPr>
          <a:lstStyle/>
          <a:p>
            <a:r>
              <a:rPr lang="en-US" altLang="zh-CN" dirty="0">
                <a:solidFill>
                  <a:srgbClr val="C3611E"/>
                </a:solidFill>
                <a:latin typeface="Calibri" panose="020F0502020204030204"/>
                <a:ea typeface="等线" panose="02010600030101010101" pitchFamily="2" charset="-122"/>
              </a:rPr>
              <a:t>HNSC</a:t>
            </a:r>
            <a:endParaRPr lang="zh-CN" altLang="en-US" dirty="0">
              <a:solidFill>
                <a:srgbClr val="C3611E"/>
              </a:solidFill>
              <a:latin typeface="Calibri" panose="020F0502020204030204"/>
              <a:ea typeface="等线" panose="02010600030101010101" pitchFamily="2" charset="-122"/>
            </a:endParaRPr>
          </a:p>
        </p:txBody>
      </p:sp>
      <p:pic>
        <p:nvPicPr>
          <p:cNvPr id="95" name="图形 94">
            <a:extLst>
              <a:ext uri="{FF2B5EF4-FFF2-40B4-BE49-F238E27FC236}">
                <a16:creationId xmlns:a16="http://schemas.microsoft.com/office/drawing/2014/main" id="{256262ED-3543-40F0-A838-C947FC52A4CD}"/>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48157" t="2746" b="-1"/>
          <a:stretch/>
        </p:blipFill>
        <p:spPr>
          <a:xfrm>
            <a:off x="3876866" y="1838286"/>
            <a:ext cx="448172" cy="719583"/>
          </a:xfrm>
          <a:prstGeom prst="rect">
            <a:avLst/>
          </a:prstGeom>
        </p:spPr>
      </p:pic>
      <p:sp>
        <p:nvSpPr>
          <p:cNvPr id="97" name="文本框 96">
            <a:extLst>
              <a:ext uri="{FF2B5EF4-FFF2-40B4-BE49-F238E27FC236}">
                <a16:creationId xmlns:a16="http://schemas.microsoft.com/office/drawing/2014/main" id="{DFCD5769-EDB6-4B8D-8653-29E251900E01}"/>
              </a:ext>
            </a:extLst>
          </p:cNvPr>
          <p:cNvSpPr txBox="1"/>
          <p:nvPr/>
        </p:nvSpPr>
        <p:spPr>
          <a:xfrm>
            <a:off x="4760366" y="2125606"/>
            <a:ext cx="803910" cy="369332"/>
          </a:xfrm>
          <a:prstGeom prst="rect">
            <a:avLst/>
          </a:prstGeom>
          <a:noFill/>
        </p:spPr>
        <p:txBody>
          <a:bodyPr wrap="square" rtlCol="0">
            <a:spAutoFit/>
          </a:bodyPr>
          <a:lstStyle/>
          <a:p>
            <a:r>
              <a:rPr lang="en-US" altLang="zh-CN" dirty="0">
                <a:solidFill>
                  <a:srgbClr val="36AB60"/>
                </a:solidFill>
                <a:latin typeface="Calibri" panose="020F0502020204030204"/>
                <a:ea typeface="等线" panose="02010600030101010101" pitchFamily="2" charset="-122"/>
              </a:rPr>
              <a:t>lung</a:t>
            </a:r>
            <a:endParaRPr lang="zh-CN" altLang="en-US" dirty="0">
              <a:solidFill>
                <a:srgbClr val="36AB60"/>
              </a:solidFill>
              <a:latin typeface="Calibri" panose="020F0502020204030204"/>
              <a:ea typeface="等线" panose="02010600030101010101" pitchFamily="2" charset="-122"/>
            </a:endParaRPr>
          </a:p>
        </p:txBody>
      </p:sp>
      <p:sp>
        <p:nvSpPr>
          <p:cNvPr id="98" name="文本框 97">
            <a:extLst>
              <a:ext uri="{FF2B5EF4-FFF2-40B4-BE49-F238E27FC236}">
                <a16:creationId xmlns:a16="http://schemas.microsoft.com/office/drawing/2014/main" id="{0C96BE33-CE30-4FAE-AC1A-CE6367997449}"/>
              </a:ext>
            </a:extLst>
          </p:cNvPr>
          <p:cNvSpPr txBox="1"/>
          <p:nvPr/>
        </p:nvSpPr>
        <p:spPr>
          <a:xfrm>
            <a:off x="2839205" y="6343118"/>
            <a:ext cx="2200352" cy="383825"/>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Healthy Human(101)</a:t>
            </a:r>
            <a:endParaRPr lang="zh-CN" altLang="en-US" dirty="0">
              <a:solidFill>
                <a:prstClr val="black"/>
              </a:solidFill>
              <a:latin typeface="Calibri" panose="020F0502020204030204"/>
              <a:ea typeface="等线" panose="02010600030101010101" pitchFamily="2" charset="-122"/>
            </a:endParaRPr>
          </a:p>
        </p:txBody>
      </p:sp>
      <p:sp>
        <p:nvSpPr>
          <p:cNvPr id="101" name="文本框 100">
            <a:extLst>
              <a:ext uri="{FF2B5EF4-FFF2-40B4-BE49-F238E27FC236}">
                <a16:creationId xmlns:a16="http://schemas.microsoft.com/office/drawing/2014/main" id="{9F581AF1-63F2-447B-99E0-7AB5CB614C28}"/>
              </a:ext>
            </a:extLst>
          </p:cNvPr>
          <p:cNvSpPr txBox="1"/>
          <p:nvPr/>
        </p:nvSpPr>
        <p:spPr>
          <a:xfrm>
            <a:off x="7722085" y="6321191"/>
            <a:ext cx="2200352" cy="383825"/>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Patients(467)</a:t>
            </a:r>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227B7315-36B7-48CA-B473-6F85716E3BB5}"/>
              </a:ext>
            </a:extLst>
          </p:cNvPr>
          <p:cNvSpPr/>
          <p:nvPr/>
        </p:nvSpPr>
        <p:spPr>
          <a:xfrm>
            <a:off x="2225236" y="1205981"/>
            <a:ext cx="1338828" cy="369332"/>
          </a:xfrm>
          <a:prstGeom prst="rect">
            <a:avLst/>
          </a:prstGeom>
        </p:spPr>
        <p:txBody>
          <a:bodyPr wrap="none">
            <a:spAutoFit/>
          </a:bodyPr>
          <a:lstStyle/>
          <a:p>
            <a:r>
              <a:rPr lang="en-US" altLang="zh-CN" dirty="0">
                <a:solidFill>
                  <a:srgbClr val="36AB60"/>
                </a:solidFill>
                <a:latin typeface="Calibri" panose="020F0502020204030204"/>
                <a:ea typeface="等线" panose="02010600030101010101" pitchFamily="2" charset="-122"/>
              </a:rPr>
              <a:t>o</a:t>
            </a:r>
            <a:r>
              <a:rPr lang="zh-CN" altLang="en-US" dirty="0">
                <a:solidFill>
                  <a:srgbClr val="36AB60"/>
                </a:solidFill>
                <a:latin typeface="Calibri" panose="020F0502020204030204"/>
                <a:ea typeface="等线" panose="02010600030101010101" pitchFamily="2" charset="-122"/>
              </a:rPr>
              <a:t>esophagus</a:t>
            </a:r>
          </a:p>
        </p:txBody>
      </p:sp>
      <p:sp>
        <p:nvSpPr>
          <p:cNvPr id="3" name="任意多边形: 形状 2">
            <a:extLst>
              <a:ext uri="{FF2B5EF4-FFF2-40B4-BE49-F238E27FC236}">
                <a16:creationId xmlns:a16="http://schemas.microsoft.com/office/drawing/2014/main" id="{D249E2CF-E742-419F-B2B2-096C67934A64}"/>
              </a:ext>
            </a:extLst>
          </p:cNvPr>
          <p:cNvSpPr/>
          <p:nvPr/>
        </p:nvSpPr>
        <p:spPr>
          <a:xfrm>
            <a:off x="3773065" y="1346644"/>
            <a:ext cx="81087" cy="413228"/>
          </a:xfrm>
          <a:custGeom>
            <a:avLst/>
            <a:gdLst>
              <a:gd name="connsiteX0" fmla="*/ 0 w 81087"/>
              <a:gd name="connsiteY0" fmla="*/ 1748 h 413228"/>
              <a:gd name="connsiteX1" fmla="*/ 76200 w 81087"/>
              <a:gd name="connsiteY1" fmla="*/ 62708 h 413228"/>
              <a:gd name="connsiteX2" fmla="*/ 76200 w 81087"/>
              <a:gd name="connsiteY2" fmla="*/ 413228 h 413228"/>
            </a:gdLst>
            <a:ahLst/>
            <a:cxnLst>
              <a:cxn ang="0">
                <a:pos x="connsiteX0" y="connsiteY0"/>
              </a:cxn>
              <a:cxn ang="0">
                <a:pos x="connsiteX1" y="connsiteY1"/>
              </a:cxn>
              <a:cxn ang="0">
                <a:pos x="connsiteX2" y="connsiteY2"/>
              </a:cxn>
            </a:cxnLst>
            <a:rect l="l" t="t" r="r" b="b"/>
            <a:pathLst>
              <a:path w="81087" h="413228">
                <a:moveTo>
                  <a:pt x="0" y="1748"/>
                </a:moveTo>
                <a:cubicBezTo>
                  <a:pt x="31750" y="-2062"/>
                  <a:pt x="63500" y="-5872"/>
                  <a:pt x="76200" y="62708"/>
                </a:cubicBezTo>
                <a:cubicBezTo>
                  <a:pt x="88900" y="131288"/>
                  <a:pt x="72390" y="358618"/>
                  <a:pt x="76200" y="413228"/>
                </a:cubicBezTo>
              </a:path>
            </a:pathLst>
          </a:custGeom>
          <a:noFill/>
          <a:ln>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59" name="任意多边形: 形状 58">
            <a:extLst>
              <a:ext uri="{FF2B5EF4-FFF2-40B4-BE49-F238E27FC236}">
                <a16:creationId xmlns:a16="http://schemas.microsoft.com/office/drawing/2014/main" id="{E6B0C377-DB3D-4744-8053-11E22ADCDEF6}"/>
              </a:ext>
            </a:extLst>
          </p:cNvPr>
          <p:cNvSpPr/>
          <p:nvPr/>
        </p:nvSpPr>
        <p:spPr>
          <a:xfrm>
            <a:off x="3835661" y="1301607"/>
            <a:ext cx="85445" cy="449197"/>
          </a:xfrm>
          <a:custGeom>
            <a:avLst/>
            <a:gdLst>
              <a:gd name="connsiteX0" fmla="*/ 0 w 81087"/>
              <a:gd name="connsiteY0" fmla="*/ 1748 h 413228"/>
              <a:gd name="connsiteX1" fmla="*/ 76200 w 81087"/>
              <a:gd name="connsiteY1" fmla="*/ 62708 h 413228"/>
              <a:gd name="connsiteX2" fmla="*/ 76200 w 81087"/>
              <a:gd name="connsiteY2" fmla="*/ 413228 h 413228"/>
            </a:gdLst>
            <a:ahLst/>
            <a:cxnLst>
              <a:cxn ang="0">
                <a:pos x="connsiteX0" y="connsiteY0"/>
              </a:cxn>
              <a:cxn ang="0">
                <a:pos x="connsiteX1" y="connsiteY1"/>
              </a:cxn>
              <a:cxn ang="0">
                <a:pos x="connsiteX2" y="connsiteY2"/>
              </a:cxn>
            </a:cxnLst>
            <a:rect l="l" t="t" r="r" b="b"/>
            <a:pathLst>
              <a:path w="81087" h="413228">
                <a:moveTo>
                  <a:pt x="0" y="1748"/>
                </a:moveTo>
                <a:cubicBezTo>
                  <a:pt x="31750" y="-2062"/>
                  <a:pt x="63500" y="-5872"/>
                  <a:pt x="76200" y="62708"/>
                </a:cubicBezTo>
                <a:cubicBezTo>
                  <a:pt x="88900" y="131288"/>
                  <a:pt x="72390" y="358618"/>
                  <a:pt x="76200" y="413228"/>
                </a:cubicBezTo>
              </a:path>
            </a:pathLst>
          </a:custGeom>
          <a:noFill/>
          <a:ln>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pic>
        <p:nvPicPr>
          <p:cNvPr id="3074" name="Picture 2" descr="超萌的小老鼠简笔画图片_老鼠的简单画法">
            <a:extLst>
              <a:ext uri="{FF2B5EF4-FFF2-40B4-BE49-F238E27FC236}">
                <a16:creationId xmlns:a16="http://schemas.microsoft.com/office/drawing/2014/main" id="{39A6D1E5-0165-4819-BA67-FC94620FB10B}"/>
              </a:ext>
            </a:extLst>
          </p:cNvPr>
          <p:cNvPicPr>
            <a:picLocks noChangeAspect="1" noChangeArrowheads="1"/>
          </p:cNvPicPr>
          <p:nvPr/>
        </p:nvPicPr>
        <p:blipFill rotWithShape="1">
          <a:blip r:embed="rId45">
            <a:duotone>
              <a:schemeClr val="accent1">
                <a:shade val="45000"/>
                <a:satMod val="135000"/>
              </a:schemeClr>
              <a:prstClr val="white"/>
            </a:duotone>
            <a:extLst>
              <a:ext uri="{BEBA8EAE-BF5A-486C-A8C5-ECC9F3942E4B}">
                <a14:imgProps xmlns:a14="http://schemas.microsoft.com/office/drawing/2010/main">
                  <a14:imgLayer r:embed="rId46">
                    <a14:imgEffect>
                      <a14:artisticPhotocopy/>
                    </a14:imgEffect>
                  </a14:imgLayer>
                </a14:imgProps>
              </a:ext>
              <a:ext uri="{28A0092B-C50C-407E-A947-70E740481C1C}">
                <a14:useLocalDpi xmlns:a14="http://schemas.microsoft.com/office/drawing/2010/main" val="0"/>
              </a:ext>
            </a:extLst>
          </a:blip>
          <a:srcRect l="9851" t="5054" r="22788" b="9512"/>
          <a:stretch/>
        </p:blipFill>
        <p:spPr bwMode="auto">
          <a:xfrm>
            <a:off x="4595810" y="4673040"/>
            <a:ext cx="1102837" cy="114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009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057812BF-7CAE-497A-9E91-2FCEDD8EBF76}"/>
              </a:ext>
            </a:extLst>
          </p:cNvPr>
          <p:cNvSpPr txBox="1">
            <a:spLocks/>
          </p:cNvSpPr>
          <p:nvPr/>
        </p:nvSpPr>
        <p:spPr>
          <a:xfrm>
            <a:off x="1524000" y="173343"/>
            <a:ext cx="759195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Light" panose="02010600030101010101" pitchFamily="2" charset="-122"/>
              </a:rPr>
              <a:t>Integration, batch remove and atlas construction</a:t>
            </a:r>
          </a:p>
        </p:txBody>
      </p:sp>
      <p:sp>
        <p:nvSpPr>
          <p:cNvPr id="18" name="文本框 17">
            <a:extLst>
              <a:ext uri="{FF2B5EF4-FFF2-40B4-BE49-F238E27FC236}">
                <a16:creationId xmlns:a16="http://schemas.microsoft.com/office/drawing/2014/main" id="{2E0AED5A-277D-436E-ADA5-FB19CA7589D3}"/>
              </a:ext>
            </a:extLst>
          </p:cNvPr>
          <p:cNvSpPr txBox="1"/>
          <p:nvPr/>
        </p:nvSpPr>
        <p:spPr>
          <a:xfrm>
            <a:off x="2346516" y="1444009"/>
            <a:ext cx="1265365" cy="400110"/>
          </a:xfrm>
          <a:prstGeom prst="rect">
            <a:avLst/>
          </a:prstGeom>
          <a:noFill/>
        </p:spPr>
        <p:txBody>
          <a:bodyPr wrap="square" rtlCol="0">
            <a:spAutoFit/>
          </a:bodyPr>
          <a:lstStyle/>
          <a:p>
            <a:r>
              <a:rPr lang="en-US" altLang="zh-CN" sz="2000" dirty="0">
                <a:solidFill>
                  <a:prstClr val="black"/>
                </a:solidFill>
                <a:latin typeface="Calibri" panose="020F0502020204030204"/>
                <a:ea typeface="等线" panose="02010600030101010101" pitchFamily="2" charset="-122"/>
              </a:rPr>
              <a:t>Harmony</a:t>
            </a:r>
            <a:endParaRPr lang="zh-CN" altLang="en-US" sz="2000" dirty="0">
              <a:solidFill>
                <a:prstClr val="black"/>
              </a:solidFill>
              <a:latin typeface="Calibri" panose="020F0502020204030204"/>
              <a:ea typeface="等线" panose="02010600030101010101" pitchFamily="2" charset="-122"/>
            </a:endParaRPr>
          </a:p>
        </p:txBody>
      </p:sp>
      <p:sp>
        <p:nvSpPr>
          <p:cNvPr id="4" name="灯片编号占位符 3">
            <a:extLst>
              <a:ext uri="{FF2B5EF4-FFF2-40B4-BE49-F238E27FC236}">
                <a16:creationId xmlns:a16="http://schemas.microsoft.com/office/drawing/2014/main" id="{62C81267-280B-41A8-B8A6-ECCEC8D9F563}"/>
              </a:ext>
            </a:extLst>
          </p:cNvPr>
          <p:cNvSpPr>
            <a:spLocks noGrp="1"/>
          </p:cNvSpPr>
          <p:nvPr>
            <p:ph type="sldNum" sz="quarter" idx="12"/>
          </p:nvPr>
        </p:nvSpPr>
        <p:spPr/>
        <p:txBody>
          <a:bodyPr/>
          <a:lstStyle/>
          <a:p>
            <a:fld id="{48F63A3B-78C7-47BE-AE5E-E10140E04643}" type="slidenum">
              <a:rPr lang="en-US">
                <a:solidFill>
                  <a:prstClr val="black">
                    <a:tint val="75000"/>
                  </a:prstClr>
                </a:solidFill>
                <a:latin typeface="Calibri" panose="020F0502020204030204"/>
              </a:rPr>
              <a:pPr/>
              <a:t>6</a:t>
            </a:fld>
            <a:endParaRPr lang="en-US" dirty="0">
              <a:solidFill>
                <a:prstClr val="black">
                  <a:tint val="75000"/>
                </a:prstClr>
              </a:solidFill>
              <a:latin typeface="Calibri" panose="020F0502020204030204"/>
            </a:endParaRPr>
          </a:p>
        </p:txBody>
      </p:sp>
      <p:pic>
        <p:nvPicPr>
          <p:cNvPr id="7" name="图片 6">
            <a:extLst>
              <a:ext uri="{FF2B5EF4-FFF2-40B4-BE49-F238E27FC236}">
                <a16:creationId xmlns:a16="http://schemas.microsoft.com/office/drawing/2014/main" id="{547046B4-F66D-498F-9094-6419755BAEC1}"/>
              </a:ext>
            </a:extLst>
          </p:cNvPr>
          <p:cNvPicPr>
            <a:picLocks noChangeAspect="1"/>
          </p:cNvPicPr>
          <p:nvPr/>
        </p:nvPicPr>
        <p:blipFill rotWithShape="1">
          <a:blip r:embed="rId3"/>
          <a:srcRect l="6474" r="17071" b="5349"/>
          <a:stretch/>
        </p:blipFill>
        <p:spPr>
          <a:xfrm>
            <a:off x="4527182" y="1216214"/>
            <a:ext cx="1471139" cy="1446993"/>
          </a:xfrm>
          <a:prstGeom prst="rect">
            <a:avLst/>
          </a:prstGeom>
        </p:spPr>
      </p:pic>
      <p:pic>
        <p:nvPicPr>
          <p:cNvPr id="8" name="图片 7">
            <a:extLst>
              <a:ext uri="{FF2B5EF4-FFF2-40B4-BE49-F238E27FC236}">
                <a16:creationId xmlns:a16="http://schemas.microsoft.com/office/drawing/2014/main" id="{D59BD286-34A5-437B-88F3-7F75084B1BB7}"/>
              </a:ext>
            </a:extLst>
          </p:cNvPr>
          <p:cNvPicPr>
            <a:picLocks noChangeAspect="1"/>
          </p:cNvPicPr>
          <p:nvPr/>
        </p:nvPicPr>
        <p:blipFill rotWithShape="1">
          <a:blip r:embed="rId4"/>
          <a:srcRect l="5579" r="53289" b="5349"/>
          <a:stretch/>
        </p:blipFill>
        <p:spPr>
          <a:xfrm>
            <a:off x="7427883" y="1180737"/>
            <a:ext cx="1528477" cy="1447333"/>
          </a:xfrm>
          <a:prstGeom prst="rect">
            <a:avLst/>
          </a:prstGeom>
        </p:spPr>
      </p:pic>
      <p:pic>
        <p:nvPicPr>
          <p:cNvPr id="13" name="图片 12">
            <a:extLst>
              <a:ext uri="{FF2B5EF4-FFF2-40B4-BE49-F238E27FC236}">
                <a16:creationId xmlns:a16="http://schemas.microsoft.com/office/drawing/2014/main" id="{C4C7060A-D7C5-433B-8945-B3B1AFF4719E}"/>
              </a:ext>
            </a:extLst>
          </p:cNvPr>
          <p:cNvPicPr>
            <a:picLocks noChangeAspect="1"/>
          </p:cNvPicPr>
          <p:nvPr/>
        </p:nvPicPr>
        <p:blipFill rotWithShape="1">
          <a:blip r:embed="rId5"/>
          <a:srcRect l="24618" r="16565" b="7703"/>
          <a:stretch/>
        </p:blipFill>
        <p:spPr>
          <a:xfrm>
            <a:off x="4751882" y="2790746"/>
            <a:ext cx="1246439" cy="1804879"/>
          </a:xfrm>
          <a:prstGeom prst="rect">
            <a:avLst/>
          </a:prstGeom>
        </p:spPr>
      </p:pic>
      <p:pic>
        <p:nvPicPr>
          <p:cNvPr id="16" name="图片 15">
            <a:extLst>
              <a:ext uri="{FF2B5EF4-FFF2-40B4-BE49-F238E27FC236}">
                <a16:creationId xmlns:a16="http://schemas.microsoft.com/office/drawing/2014/main" id="{2554D22D-35F7-44A5-8A53-1DCD2A7AE3BD}"/>
              </a:ext>
            </a:extLst>
          </p:cNvPr>
          <p:cNvPicPr>
            <a:picLocks/>
          </p:cNvPicPr>
          <p:nvPr/>
        </p:nvPicPr>
        <p:blipFill rotWithShape="1">
          <a:blip r:embed="rId6"/>
          <a:srcRect l="7327" r="12113" b="5500"/>
          <a:stretch/>
        </p:blipFill>
        <p:spPr>
          <a:xfrm>
            <a:off x="4587078" y="4718359"/>
            <a:ext cx="1824179" cy="1411478"/>
          </a:xfrm>
          <a:prstGeom prst="rect">
            <a:avLst/>
          </a:prstGeom>
        </p:spPr>
      </p:pic>
      <p:pic>
        <p:nvPicPr>
          <p:cNvPr id="17" name="图片 16">
            <a:extLst>
              <a:ext uri="{FF2B5EF4-FFF2-40B4-BE49-F238E27FC236}">
                <a16:creationId xmlns:a16="http://schemas.microsoft.com/office/drawing/2014/main" id="{2EE44B3E-332A-4428-AC3B-3F1624953F2B}"/>
              </a:ext>
            </a:extLst>
          </p:cNvPr>
          <p:cNvPicPr>
            <a:picLocks noChangeAspect="1"/>
          </p:cNvPicPr>
          <p:nvPr/>
        </p:nvPicPr>
        <p:blipFill rotWithShape="1">
          <a:blip r:embed="rId7"/>
          <a:srcRect l="5569" r="51467" b="5004"/>
          <a:stretch/>
        </p:blipFill>
        <p:spPr>
          <a:xfrm>
            <a:off x="7525326" y="4919966"/>
            <a:ext cx="1663015" cy="1206480"/>
          </a:xfrm>
          <a:prstGeom prst="rect">
            <a:avLst/>
          </a:prstGeom>
        </p:spPr>
      </p:pic>
      <p:pic>
        <p:nvPicPr>
          <p:cNvPr id="2" name="图片 1">
            <a:extLst>
              <a:ext uri="{FF2B5EF4-FFF2-40B4-BE49-F238E27FC236}">
                <a16:creationId xmlns:a16="http://schemas.microsoft.com/office/drawing/2014/main" id="{027E353F-16E0-44D0-BA21-6868780D39BE}"/>
              </a:ext>
            </a:extLst>
          </p:cNvPr>
          <p:cNvPicPr>
            <a:picLocks noChangeAspect="1"/>
          </p:cNvPicPr>
          <p:nvPr/>
        </p:nvPicPr>
        <p:blipFill>
          <a:blip r:embed="rId8"/>
          <a:stretch>
            <a:fillRect/>
          </a:stretch>
        </p:blipFill>
        <p:spPr>
          <a:xfrm>
            <a:off x="7758992" y="2747710"/>
            <a:ext cx="1246439" cy="1848505"/>
          </a:xfrm>
          <a:prstGeom prst="rect">
            <a:avLst/>
          </a:prstGeom>
        </p:spPr>
      </p:pic>
      <p:sp>
        <p:nvSpPr>
          <p:cNvPr id="21" name="文本框 20">
            <a:extLst>
              <a:ext uri="{FF2B5EF4-FFF2-40B4-BE49-F238E27FC236}">
                <a16:creationId xmlns:a16="http://schemas.microsoft.com/office/drawing/2014/main" id="{ACCFB68C-C318-4955-BB13-D389A7383A90}"/>
              </a:ext>
            </a:extLst>
          </p:cNvPr>
          <p:cNvSpPr txBox="1"/>
          <p:nvPr/>
        </p:nvSpPr>
        <p:spPr>
          <a:xfrm>
            <a:off x="2346515" y="3436835"/>
            <a:ext cx="1265365" cy="400110"/>
          </a:xfrm>
          <a:prstGeom prst="rect">
            <a:avLst/>
          </a:prstGeom>
          <a:noFill/>
        </p:spPr>
        <p:txBody>
          <a:bodyPr wrap="square" rtlCol="0">
            <a:spAutoFit/>
          </a:bodyPr>
          <a:lstStyle/>
          <a:p>
            <a:r>
              <a:rPr lang="en-US" altLang="zh-CN" sz="2000" dirty="0">
                <a:solidFill>
                  <a:prstClr val="black"/>
                </a:solidFill>
                <a:latin typeface="Calibri" panose="020F0502020204030204"/>
                <a:ea typeface="等线" panose="02010600030101010101" pitchFamily="2" charset="-122"/>
              </a:rPr>
              <a:t>fastMNN</a:t>
            </a:r>
            <a:endParaRPr lang="zh-CN" altLang="en-US" sz="2000" dirty="0">
              <a:solidFill>
                <a:prstClr val="black"/>
              </a:solidFill>
              <a:latin typeface="Calibri" panose="020F0502020204030204"/>
              <a:ea typeface="等线" panose="02010600030101010101" pitchFamily="2" charset="-122"/>
            </a:endParaRPr>
          </a:p>
        </p:txBody>
      </p:sp>
      <p:sp>
        <p:nvSpPr>
          <p:cNvPr id="22" name="文本框 21">
            <a:extLst>
              <a:ext uri="{FF2B5EF4-FFF2-40B4-BE49-F238E27FC236}">
                <a16:creationId xmlns:a16="http://schemas.microsoft.com/office/drawing/2014/main" id="{2A497C41-0219-464D-A47A-C44B8CEEB74B}"/>
              </a:ext>
            </a:extLst>
          </p:cNvPr>
          <p:cNvSpPr txBox="1"/>
          <p:nvPr/>
        </p:nvSpPr>
        <p:spPr>
          <a:xfrm>
            <a:off x="1672576" y="5223698"/>
            <a:ext cx="3217807" cy="400110"/>
          </a:xfrm>
          <a:prstGeom prst="rect">
            <a:avLst/>
          </a:prstGeom>
          <a:noFill/>
        </p:spPr>
        <p:txBody>
          <a:bodyPr wrap="square" rtlCol="0">
            <a:spAutoFit/>
          </a:bodyPr>
          <a:lstStyle/>
          <a:p>
            <a:r>
              <a:rPr lang="en-US" altLang="zh-CN" sz="2000" dirty="0">
                <a:solidFill>
                  <a:prstClr val="black"/>
                </a:solidFill>
                <a:latin typeface="Calibri" panose="020F0502020204030204"/>
                <a:ea typeface="等线" panose="02010600030101010101" pitchFamily="2" charset="-122"/>
              </a:rPr>
              <a:t>reference-based CCA</a:t>
            </a:r>
            <a:endParaRPr lang="zh-CN" altLang="en-US" sz="2000" dirty="0">
              <a:solidFill>
                <a:prstClr val="black"/>
              </a:solidFill>
              <a:latin typeface="Calibri" panose="020F0502020204030204"/>
              <a:ea typeface="等线" panose="02010600030101010101" pitchFamily="2" charset="-122"/>
            </a:endParaRPr>
          </a:p>
        </p:txBody>
      </p:sp>
      <p:sp>
        <p:nvSpPr>
          <p:cNvPr id="31" name="文本框 30">
            <a:extLst>
              <a:ext uri="{FF2B5EF4-FFF2-40B4-BE49-F238E27FC236}">
                <a16:creationId xmlns:a16="http://schemas.microsoft.com/office/drawing/2014/main" id="{58E8FC7A-137F-4D23-8782-1EFC56BFCBF3}"/>
              </a:ext>
            </a:extLst>
          </p:cNvPr>
          <p:cNvSpPr txBox="1"/>
          <p:nvPr/>
        </p:nvSpPr>
        <p:spPr>
          <a:xfrm>
            <a:off x="7481433" y="685519"/>
            <a:ext cx="2133600" cy="369332"/>
          </a:xfrm>
          <a:prstGeom prst="rect">
            <a:avLst/>
          </a:prstGeom>
          <a:noFill/>
        </p:spPr>
        <p:txBody>
          <a:bodyPr wrap="square" rtlCol="0">
            <a:spAutoFit/>
          </a:bodyPr>
          <a:lstStyle/>
          <a:p>
            <a:r>
              <a:rPr lang="en-US" altLang="zh-CN" b="1" dirty="0">
                <a:solidFill>
                  <a:prstClr val="black"/>
                </a:solidFill>
                <a:latin typeface="Calibri" panose="020F0502020204030204"/>
                <a:ea typeface="等线" panose="02010600030101010101" pitchFamily="2" charset="-122"/>
              </a:rPr>
              <a:t>Batch remove</a:t>
            </a:r>
            <a:endParaRPr lang="zh-CN" altLang="en-US" b="1" dirty="0">
              <a:solidFill>
                <a:prstClr val="black"/>
              </a:solidFill>
              <a:latin typeface="Calibri" panose="020F0502020204030204"/>
              <a:ea typeface="等线" panose="02010600030101010101" pitchFamily="2" charset="-122"/>
            </a:endParaRPr>
          </a:p>
        </p:txBody>
      </p:sp>
      <p:sp>
        <p:nvSpPr>
          <p:cNvPr id="32" name="文本框 31">
            <a:extLst>
              <a:ext uri="{FF2B5EF4-FFF2-40B4-BE49-F238E27FC236}">
                <a16:creationId xmlns:a16="http://schemas.microsoft.com/office/drawing/2014/main" id="{463FD37B-5A88-40B2-8847-4D001D8B1C6A}"/>
              </a:ext>
            </a:extLst>
          </p:cNvPr>
          <p:cNvSpPr txBox="1"/>
          <p:nvPr/>
        </p:nvSpPr>
        <p:spPr>
          <a:xfrm>
            <a:off x="4050349" y="707326"/>
            <a:ext cx="2705099" cy="369332"/>
          </a:xfrm>
          <a:prstGeom prst="rect">
            <a:avLst/>
          </a:prstGeom>
          <a:noFill/>
        </p:spPr>
        <p:txBody>
          <a:bodyPr wrap="square" rtlCol="0">
            <a:spAutoFit/>
          </a:bodyPr>
          <a:lstStyle/>
          <a:p>
            <a:r>
              <a:rPr lang="en-US" altLang="zh-CN" b="1" dirty="0">
                <a:solidFill>
                  <a:prstClr val="black"/>
                </a:solidFill>
                <a:latin typeface="Calibri" panose="020F0502020204030204"/>
                <a:ea typeface="等线" panose="02010600030101010101" pitchFamily="2" charset="-122"/>
              </a:rPr>
              <a:t>Biological signal reserve</a:t>
            </a:r>
            <a:endParaRPr lang="zh-CN" altLang="en-US" b="1" dirty="0">
              <a:solidFill>
                <a:prstClr val="black"/>
              </a:solidFill>
              <a:latin typeface="Calibri" panose="020F0502020204030204"/>
              <a:ea typeface="等线" panose="02010600030101010101" pitchFamily="2" charset="-122"/>
            </a:endParaRPr>
          </a:p>
        </p:txBody>
      </p:sp>
      <p:grpSp>
        <p:nvGrpSpPr>
          <p:cNvPr id="33" name="组合 32">
            <a:extLst>
              <a:ext uri="{FF2B5EF4-FFF2-40B4-BE49-F238E27FC236}">
                <a16:creationId xmlns:a16="http://schemas.microsoft.com/office/drawing/2014/main" id="{A592D9FB-68C0-4268-831B-0398766FA763}"/>
              </a:ext>
            </a:extLst>
          </p:cNvPr>
          <p:cNvGrpSpPr/>
          <p:nvPr/>
        </p:nvGrpSpPr>
        <p:grpSpPr>
          <a:xfrm>
            <a:off x="9194580" y="1835215"/>
            <a:ext cx="480060" cy="289334"/>
            <a:chOff x="6819900" y="5860412"/>
            <a:chExt cx="600075" cy="436175"/>
          </a:xfrm>
        </p:grpSpPr>
        <p:cxnSp>
          <p:nvCxnSpPr>
            <p:cNvPr id="34" name="直接连接符 33">
              <a:extLst>
                <a:ext uri="{FF2B5EF4-FFF2-40B4-BE49-F238E27FC236}">
                  <a16:creationId xmlns:a16="http://schemas.microsoft.com/office/drawing/2014/main" id="{CAA4D1A7-C6BC-44A6-9FC9-588318077FAF}"/>
                </a:ext>
              </a:extLst>
            </p:cNvPr>
            <p:cNvCxnSpPr>
              <a:cxnSpLocks/>
            </p:cNvCxnSpPr>
            <p:nvPr/>
          </p:nvCxnSpPr>
          <p:spPr>
            <a:xfrm flipH="1">
              <a:off x="7000875" y="5860412"/>
              <a:ext cx="419100" cy="43617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D52FCA9-7354-45FB-9D72-66CD3A33CB99}"/>
                </a:ext>
              </a:extLst>
            </p:cNvPr>
            <p:cNvCxnSpPr>
              <a:cxnSpLocks/>
            </p:cNvCxnSpPr>
            <p:nvPr/>
          </p:nvCxnSpPr>
          <p:spPr>
            <a:xfrm>
              <a:off x="6819900" y="6030145"/>
              <a:ext cx="209550" cy="2664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2D65F528-E236-4A90-8BB4-6B63F0EA51EA}"/>
              </a:ext>
            </a:extLst>
          </p:cNvPr>
          <p:cNvGrpSpPr/>
          <p:nvPr/>
        </p:nvGrpSpPr>
        <p:grpSpPr>
          <a:xfrm>
            <a:off x="9175311" y="3690059"/>
            <a:ext cx="480060" cy="289334"/>
            <a:chOff x="6819900" y="5860412"/>
            <a:chExt cx="600075" cy="436175"/>
          </a:xfrm>
        </p:grpSpPr>
        <p:cxnSp>
          <p:nvCxnSpPr>
            <p:cNvPr id="37" name="直接连接符 36">
              <a:extLst>
                <a:ext uri="{FF2B5EF4-FFF2-40B4-BE49-F238E27FC236}">
                  <a16:creationId xmlns:a16="http://schemas.microsoft.com/office/drawing/2014/main" id="{511ABA50-9A5B-4097-B9C6-89D0C91B38FF}"/>
                </a:ext>
              </a:extLst>
            </p:cNvPr>
            <p:cNvCxnSpPr>
              <a:cxnSpLocks/>
            </p:cNvCxnSpPr>
            <p:nvPr/>
          </p:nvCxnSpPr>
          <p:spPr>
            <a:xfrm flipH="1">
              <a:off x="7000875" y="5860412"/>
              <a:ext cx="419100" cy="43617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54605DF-B3BF-4594-9471-5A62EF5FC724}"/>
                </a:ext>
              </a:extLst>
            </p:cNvPr>
            <p:cNvCxnSpPr>
              <a:cxnSpLocks/>
            </p:cNvCxnSpPr>
            <p:nvPr/>
          </p:nvCxnSpPr>
          <p:spPr>
            <a:xfrm>
              <a:off x="6819900" y="6030145"/>
              <a:ext cx="209550" cy="2664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8BE57894-5DA3-4C70-A0A5-6C10AE2A323E}"/>
              </a:ext>
            </a:extLst>
          </p:cNvPr>
          <p:cNvGrpSpPr/>
          <p:nvPr/>
        </p:nvGrpSpPr>
        <p:grpSpPr>
          <a:xfrm>
            <a:off x="9188340" y="5423753"/>
            <a:ext cx="480060" cy="289334"/>
            <a:chOff x="6819900" y="5860412"/>
            <a:chExt cx="600075" cy="436175"/>
          </a:xfrm>
        </p:grpSpPr>
        <p:cxnSp>
          <p:nvCxnSpPr>
            <p:cNvPr id="40" name="直接连接符 39">
              <a:extLst>
                <a:ext uri="{FF2B5EF4-FFF2-40B4-BE49-F238E27FC236}">
                  <a16:creationId xmlns:a16="http://schemas.microsoft.com/office/drawing/2014/main" id="{FF39722D-C855-47F5-8550-3B7247CFD072}"/>
                </a:ext>
              </a:extLst>
            </p:cNvPr>
            <p:cNvCxnSpPr>
              <a:cxnSpLocks/>
            </p:cNvCxnSpPr>
            <p:nvPr/>
          </p:nvCxnSpPr>
          <p:spPr>
            <a:xfrm flipH="1">
              <a:off x="7000875" y="5860412"/>
              <a:ext cx="419100" cy="43617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FEC3E5E-51FC-407D-BEE5-44C701A3439C}"/>
                </a:ext>
              </a:extLst>
            </p:cNvPr>
            <p:cNvCxnSpPr>
              <a:cxnSpLocks/>
            </p:cNvCxnSpPr>
            <p:nvPr/>
          </p:nvCxnSpPr>
          <p:spPr>
            <a:xfrm>
              <a:off x="6819900" y="6030145"/>
              <a:ext cx="209550" cy="2664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9CC2B3C9-8620-4232-A976-5494D0E6B6A4}"/>
              </a:ext>
            </a:extLst>
          </p:cNvPr>
          <p:cNvGrpSpPr/>
          <p:nvPr/>
        </p:nvGrpSpPr>
        <p:grpSpPr>
          <a:xfrm>
            <a:off x="6587935" y="5309927"/>
            <a:ext cx="480060" cy="289334"/>
            <a:chOff x="6819900" y="5860412"/>
            <a:chExt cx="600075" cy="436175"/>
          </a:xfrm>
        </p:grpSpPr>
        <p:cxnSp>
          <p:nvCxnSpPr>
            <p:cNvPr id="47" name="直接连接符 46">
              <a:extLst>
                <a:ext uri="{FF2B5EF4-FFF2-40B4-BE49-F238E27FC236}">
                  <a16:creationId xmlns:a16="http://schemas.microsoft.com/office/drawing/2014/main" id="{33E63B8D-F27A-4DFE-BB41-66A3B8DB0E8D}"/>
                </a:ext>
              </a:extLst>
            </p:cNvPr>
            <p:cNvCxnSpPr>
              <a:cxnSpLocks/>
            </p:cNvCxnSpPr>
            <p:nvPr/>
          </p:nvCxnSpPr>
          <p:spPr>
            <a:xfrm flipH="1">
              <a:off x="7000875" y="5860412"/>
              <a:ext cx="419100" cy="43617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17D6BC9-7A80-4BEC-A585-7D8A02B8DA7F}"/>
                </a:ext>
              </a:extLst>
            </p:cNvPr>
            <p:cNvCxnSpPr>
              <a:cxnSpLocks/>
            </p:cNvCxnSpPr>
            <p:nvPr/>
          </p:nvCxnSpPr>
          <p:spPr>
            <a:xfrm>
              <a:off x="6819900" y="6030145"/>
              <a:ext cx="209550" cy="26644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521A26F2-839E-4B32-B115-837879210FAC}"/>
              </a:ext>
            </a:extLst>
          </p:cNvPr>
          <p:cNvGrpSpPr/>
          <p:nvPr/>
        </p:nvGrpSpPr>
        <p:grpSpPr>
          <a:xfrm>
            <a:off x="6770495" y="3517996"/>
            <a:ext cx="59680" cy="473718"/>
            <a:chOff x="5327867" y="3516284"/>
            <a:chExt cx="50122" cy="473718"/>
          </a:xfrm>
        </p:grpSpPr>
        <p:sp>
          <p:nvSpPr>
            <p:cNvPr id="45" name="矩形 44">
              <a:extLst>
                <a:ext uri="{FF2B5EF4-FFF2-40B4-BE49-F238E27FC236}">
                  <a16:creationId xmlns:a16="http://schemas.microsoft.com/office/drawing/2014/main" id="{480901A2-AFB9-44C4-BCBB-1282049FD370}"/>
                </a:ext>
              </a:extLst>
            </p:cNvPr>
            <p:cNvSpPr/>
            <p:nvPr/>
          </p:nvSpPr>
          <p:spPr>
            <a:xfrm rot="13348772">
              <a:off x="5327867" y="3516284"/>
              <a:ext cx="45719" cy="4673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49" name="矩形 48">
              <a:extLst>
                <a:ext uri="{FF2B5EF4-FFF2-40B4-BE49-F238E27FC236}">
                  <a16:creationId xmlns:a16="http://schemas.microsoft.com/office/drawing/2014/main" id="{65336611-709D-4D59-8F0C-36793205DCA4}"/>
                </a:ext>
              </a:extLst>
            </p:cNvPr>
            <p:cNvSpPr/>
            <p:nvPr/>
          </p:nvSpPr>
          <p:spPr>
            <a:xfrm rot="18900000">
              <a:off x="5332270" y="3522665"/>
              <a:ext cx="45719" cy="4673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grpSp>
      <p:grpSp>
        <p:nvGrpSpPr>
          <p:cNvPr id="51" name="组合 50">
            <a:extLst>
              <a:ext uri="{FF2B5EF4-FFF2-40B4-BE49-F238E27FC236}">
                <a16:creationId xmlns:a16="http://schemas.microsoft.com/office/drawing/2014/main" id="{74B666DB-3A00-488F-AABB-56B0CE7FCFD3}"/>
              </a:ext>
            </a:extLst>
          </p:cNvPr>
          <p:cNvGrpSpPr/>
          <p:nvPr/>
        </p:nvGrpSpPr>
        <p:grpSpPr>
          <a:xfrm>
            <a:off x="6774820" y="1743023"/>
            <a:ext cx="59680" cy="473718"/>
            <a:chOff x="5327867" y="3516284"/>
            <a:chExt cx="50122" cy="473718"/>
          </a:xfrm>
        </p:grpSpPr>
        <p:sp>
          <p:nvSpPr>
            <p:cNvPr id="52" name="矩形 51">
              <a:extLst>
                <a:ext uri="{FF2B5EF4-FFF2-40B4-BE49-F238E27FC236}">
                  <a16:creationId xmlns:a16="http://schemas.microsoft.com/office/drawing/2014/main" id="{692AABAF-9750-4873-8921-736219B84E2F}"/>
                </a:ext>
              </a:extLst>
            </p:cNvPr>
            <p:cNvSpPr/>
            <p:nvPr/>
          </p:nvSpPr>
          <p:spPr>
            <a:xfrm rot="13348772">
              <a:off x="5327867" y="3516284"/>
              <a:ext cx="45719" cy="4673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53" name="矩形 52">
              <a:extLst>
                <a:ext uri="{FF2B5EF4-FFF2-40B4-BE49-F238E27FC236}">
                  <a16:creationId xmlns:a16="http://schemas.microsoft.com/office/drawing/2014/main" id="{E4CFB966-160B-4F1D-A16D-01F1C8207AAB}"/>
                </a:ext>
              </a:extLst>
            </p:cNvPr>
            <p:cNvSpPr/>
            <p:nvPr/>
          </p:nvSpPr>
          <p:spPr>
            <a:xfrm rot="18900000">
              <a:off x="5332270" y="3522665"/>
              <a:ext cx="45719" cy="4673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grpSp>
    </p:spTree>
    <p:extLst>
      <p:ext uri="{BB962C8B-B14F-4D97-AF65-F5344CB8AC3E}">
        <p14:creationId xmlns:p14="http://schemas.microsoft.com/office/powerpoint/2010/main" val="34306173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B06AE49D-4665-40E4-86D1-BFA6711852EF}"/>
              </a:ext>
            </a:extLst>
          </p:cNvPr>
          <p:cNvPicPr>
            <a:picLocks noChangeAspect="1"/>
          </p:cNvPicPr>
          <p:nvPr/>
        </p:nvPicPr>
        <p:blipFill rotWithShape="1">
          <a:blip r:embed="rId3"/>
          <a:srcRect l="5454" b="8819"/>
          <a:stretch/>
        </p:blipFill>
        <p:spPr>
          <a:xfrm>
            <a:off x="3223200" y="1949517"/>
            <a:ext cx="5591110" cy="3020834"/>
          </a:xfrm>
          <a:prstGeom prst="rect">
            <a:avLst/>
          </a:prstGeom>
        </p:spPr>
      </p:pic>
      <p:sp>
        <p:nvSpPr>
          <p:cNvPr id="3" name="标题 2">
            <a:extLst>
              <a:ext uri="{FF2B5EF4-FFF2-40B4-BE49-F238E27FC236}">
                <a16:creationId xmlns:a16="http://schemas.microsoft.com/office/drawing/2014/main" id="{C46B2DE3-F694-4183-8CD3-1A9B6C403826}"/>
              </a:ext>
            </a:extLst>
          </p:cNvPr>
          <p:cNvSpPr>
            <a:spLocks noGrp="1"/>
          </p:cNvSpPr>
          <p:nvPr>
            <p:ph type="title"/>
          </p:nvPr>
        </p:nvSpPr>
        <p:spPr>
          <a:xfrm>
            <a:off x="1524000" y="179992"/>
            <a:ext cx="8679180" cy="545703"/>
          </a:xfrm>
        </p:spPr>
        <p:txBody>
          <a:bodyPr>
            <a:normAutofit/>
          </a:bodyPr>
          <a:lstStyle/>
          <a:p>
            <a:r>
              <a:rPr lang="en-US" sz="2400" b="1" dirty="0">
                <a:latin typeface="+mn-lt"/>
              </a:rPr>
              <a:t>A</a:t>
            </a:r>
            <a:r>
              <a:rPr lang="en-US" altLang="zh-CN" sz="2400" b="1" dirty="0">
                <a:latin typeface="+mn-lt"/>
              </a:rPr>
              <a:t>tlas annotation and i</a:t>
            </a:r>
            <a:r>
              <a:rPr lang="en-US" sz="2400" b="1" dirty="0">
                <a:latin typeface="+mn-lt"/>
              </a:rPr>
              <a:t>dentif</a:t>
            </a:r>
            <a:r>
              <a:rPr lang="en-US" altLang="zh-CN" sz="2400" b="1" dirty="0">
                <a:latin typeface="+mn-lt"/>
              </a:rPr>
              <a:t>y</a:t>
            </a:r>
            <a:r>
              <a:rPr lang="en-US" sz="2400" b="1" dirty="0">
                <a:latin typeface="+mn-lt"/>
              </a:rPr>
              <a:t> a </a:t>
            </a:r>
            <a:r>
              <a:rPr lang="en-US" altLang="zh-CN" sz="2400" b="1" dirty="0">
                <a:latin typeface="+mn-lt"/>
              </a:rPr>
              <a:t>non-common </a:t>
            </a:r>
            <a:r>
              <a:rPr lang="en-US" sz="2400" b="1" dirty="0">
                <a:latin typeface="+mn-lt"/>
              </a:rPr>
              <a:t>B cell type</a:t>
            </a:r>
          </a:p>
        </p:txBody>
      </p:sp>
      <p:sp>
        <p:nvSpPr>
          <p:cNvPr id="2" name="灯片编号占位符 1">
            <a:extLst>
              <a:ext uri="{FF2B5EF4-FFF2-40B4-BE49-F238E27FC236}">
                <a16:creationId xmlns:a16="http://schemas.microsoft.com/office/drawing/2014/main" id="{56C4A6D3-B92C-4099-B95E-4A54064FB0BB}"/>
              </a:ext>
            </a:extLst>
          </p:cNvPr>
          <p:cNvSpPr>
            <a:spLocks noGrp="1"/>
          </p:cNvSpPr>
          <p:nvPr>
            <p:ph type="sldNum" sz="quarter" idx="12"/>
          </p:nvPr>
        </p:nvSpPr>
        <p:spPr/>
        <p:txBody>
          <a:bodyPr/>
          <a:lstStyle/>
          <a:p>
            <a:fld id="{48F63A3B-78C7-47BE-AE5E-E10140E04643}" type="slidenum">
              <a:rPr lang="en-US">
                <a:solidFill>
                  <a:prstClr val="black">
                    <a:tint val="75000"/>
                  </a:prstClr>
                </a:solidFill>
                <a:latin typeface="Calibri" panose="020F0502020204030204"/>
              </a:rPr>
              <a:pPr/>
              <a:t>7</a:t>
            </a:fld>
            <a:endParaRPr lang="en-US" dirty="0">
              <a:solidFill>
                <a:prstClr val="black">
                  <a:tint val="75000"/>
                </a:prstClr>
              </a:solidFill>
              <a:latin typeface="Calibri" panose="020F0502020204030204"/>
            </a:endParaRPr>
          </a:p>
        </p:txBody>
      </p:sp>
      <p:sp>
        <p:nvSpPr>
          <p:cNvPr id="8" name="椭圆 7">
            <a:extLst>
              <a:ext uri="{FF2B5EF4-FFF2-40B4-BE49-F238E27FC236}">
                <a16:creationId xmlns:a16="http://schemas.microsoft.com/office/drawing/2014/main" id="{2F59ED59-491F-4A1A-8C96-8AAF26FC6B16}"/>
              </a:ext>
            </a:extLst>
          </p:cNvPr>
          <p:cNvSpPr/>
          <p:nvPr/>
        </p:nvSpPr>
        <p:spPr>
          <a:xfrm>
            <a:off x="8024313" y="1291740"/>
            <a:ext cx="849630" cy="853440"/>
          </a:xfrm>
          <a:prstGeom prst="ellipse">
            <a:avLst/>
          </a:prstGeom>
          <a:solidFill>
            <a:schemeClr val="accent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grpSp>
        <p:nvGrpSpPr>
          <p:cNvPr id="9" name="组合 8">
            <a:extLst>
              <a:ext uri="{FF2B5EF4-FFF2-40B4-BE49-F238E27FC236}">
                <a16:creationId xmlns:a16="http://schemas.microsoft.com/office/drawing/2014/main" id="{E286F9EC-2529-47A8-B718-F1CC104641B4}"/>
              </a:ext>
            </a:extLst>
          </p:cNvPr>
          <p:cNvGrpSpPr/>
          <p:nvPr/>
        </p:nvGrpSpPr>
        <p:grpSpPr>
          <a:xfrm>
            <a:off x="8774361" y="1558780"/>
            <a:ext cx="257177" cy="188943"/>
            <a:chOff x="5450203" y="5496321"/>
            <a:chExt cx="302897" cy="217122"/>
          </a:xfrm>
          <a:solidFill>
            <a:srgbClr val="C00000"/>
          </a:solidFill>
        </p:grpSpPr>
        <p:sp>
          <p:nvSpPr>
            <p:cNvPr id="10" name="梯形 9">
              <a:extLst>
                <a:ext uri="{FF2B5EF4-FFF2-40B4-BE49-F238E27FC236}">
                  <a16:creationId xmlns:a16="http://schemas.microsoft.com/office/drawing/2014/main" id="{AA2E6CE2-3A47-43BC-951A-8ED72313BFA5}"/>
                </a:ext>
              </a:extLst>
            </p:cNvPr>
            <p:cNvSpPr/>
            <p:nvPr/>
          </p:nvSpPr>
          <p:spPr>
            <a:xfrm>
              <a:off x="5450205" y="5553455"/>
              <a:ext cx="302895" cy="45719"/>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11" name="梯形 10">
              <a:extLst>
                <a:ext uri="{FF2B5EF4-FFF2-40B4-BE49-F238E27FC236}">
                  <a16:creationId xmlns:a16="http://schemas.microsoft.com/office/drawing/2014/main" id="{D4769C7D-CCE5-4303-9BF2-8449E341586E}"/>
                </a:ext>
              </a:extLst>
            </p:cNvPr>
            <p:cNvSpPr/>
            <p:nvPr/>
          </p:nvSpPr>
          <p:spPr>
            <a:xfrm rot="10800000">
              <a:off x="5450203" y="5610589"/>
              <a:ext cx="302895" cy="45719"/>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12" name="矩形: 圆角 11">
              <a:extLst>
                <a:ext uri="{FF2B5EF4-FFF2-40B4-BE49-F238E27FC236}">
                  <a16:creationId xmlns:a16="http://schemas.microsoft.com/office/drawing/2014/main" id="{6E06743D-5F8E-47EC-9CC3-7DB89558ED40}"/>
                </a:ext>
              </a:extLst>
            </p:cNvPr>
            <p:cNvSpPr/>
            <p:nvPr/>
          </p:nvSpPr>
          <p:spPr>
            <a:xfrm flipV="1">
              <a:off x="5465445" y="5496321"/>
              <a:ext cx="171450" cy="457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13" name="矩形: 圆角 12">
              <a:extLst>
                <a:ext uri="{FF2B5EF4-FFF2-40B4-BE49-F238E27FC236}">
                  <a16:creationId xmlns:a16="http://schemas.microsoft.com/office/drawing/2014/main" id="{2B81C666-417F-4B0C-BE11-34800FB22755}"/>
                </a:ext>
              </a:extLst>
            </p:cNvPr>
            <p:cNvSpPr/>
            <p:nvPr/>
          </p:nvSpPr>
          <p:spPr>
            <a:xfrm flipV="1">
              <a:off x="5465445" y="5667724"/>
              <a:ext cx="171450" cy="457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grpSp>
      <p:grpSp>
        <p:nvGrpSpPr>
          <p:cNvPr id="15" name="组合 14">
            <a:extLst>
              <a:ext uri="{FF2B5EF4-FFF2-40B4-BE49-F238E27FC236}">
                <a16:creationId xmlns:a16="http://schemas.microsoft.com/office/drawing/2014/main" id="{E1643F9F-CD51-4456-830F-D0F191A26348}"/>
              </a:ext>
            </a:extLst>
          </p:cNvPr>
          <p:cNvGrpSpPr/>
          <p:nvPr/>
        </p:nvGrpSpPr>
        <p:grpSpPr>
          <a:xfrm rot="2654301">
            <a:off x="8180023" y="1002767"/>
            <a:ext cx="386609" cy="391574"/>
            <a:chOff x="1154879" y="4755543"/>
            <a:chExt cx="421231" cy="422259"/>
          </a:xfrm>
          <a:solidFill>
            <a:srgbClr val="63318A"/>
          </a:solidFill>
        </p:grpSpPr>
        <p:cxnSp>
          <p:nvCxnSpPr>
            <p:cNvPr id="16" name="直接连接符 15">
              <a:extLst>
                <a:ext uri="{FF2B5EF4-FFF2-40B4-BE49-F238E27FC236}">
                  <a16:creationId xmlns:a16="http://schemas.microsoft.com/office/drawing/2014/main" id="{F29797A0-13B2-48C7-A383-99895B2F21BD}"/>
                </a:ext>
              </a:extLst>
            </p:cNvPr>
            <p:cNvCxnSpPr>
              <a:cxnSpLocks/>
            </p:cNvCxnSpPr>
            <p:nvPr/>
          </p:nvCxnSpPr>
          <p:spPr>
            <a:xfrm>
              <a:off x="1320480" y="5005818"/>
              <a:ext cx="219932" cy="171984"/>
            </a:xfrm>
            <a:prstGeom prst="line">
              <a:avLst/>
            </a:prstGeom>
            <a:grpFill/>
            <a:ln w="38100">
              <a:solidFill>
                <a:srgbClr val="63318A"/>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B4CB8ED-3E62-467B-A432-A80EF62374ED}"/>
                </a:ext>
              </a:extLst>
            </p:cNvPr>
            <p:cNvCxnSpPr>
              <a:cxnSpLocks/>
            </p:cNvCxnSpPr>
            <p:nvPr/>
          </p:nvCxnSpPr>
          <p:spPr>
            <a:xfrm>
              <a:off x="1365810" y="4962223"/>
              <a:ext cx="210300" cy="171984"/>
            </a:xfrm>
            <a:prstGeom prst="line">
              <a:avLst/>
            </a:prstGeom>
            <a:grpFill/>
            <a:ln w="38100">
              <a:solidFill>
                <a:srgbClr val="63318A"/>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E36B511-A50B-493E-9191-AE3B1AE4DB2A}"/>
                </a:ext>
              </a:extLst>
            </p:cNvPr>
            <p:cNvCxnSpPr>
              <a:cxnSpLocks/>
            </p:cNvCxnSpPr>
            <p:nvPr/>
          </p:nvCxnSpPr>
          <p:spPr>
            <a:xfrm flipH="1">
              <a:off x="1366077" y="4801386"/>
              <a:ext cx="40616" cy="184404"/>
            </a:xfrm>
            <a:prstGeom prst="line">
              <a:avLst/>
            </a:prstGeom>
            <a:grpFill/>
            <a:ln w="38100">
              <a:solidFill>
                <a:srgbClr val="63318A"/>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64C8F5A-9B03-4C68-81C7-60E3781CA088}"/>
                </a:ext>
              </a:extLst>
            </p:cNvPr>
            <p:cNvCxnSpPr>
              <a:cxnSpLocks/>
            </p:cNvCxnSpPr>
            <p:nvPr/>
          </p:nvCxnSpPr>
          <p:spPr>
            <a:xfrm flipH="1">
              <a:off x="1154879" y="5007139"/>
              <a:ext cx="182394" cy="109463"/>
            </a:xfrm>
            <a:prstGeom prst="line">
              <a:avLst/>
            </a:prstGeom>
            <a:grpFill/>
            <a:ln w="38100">
              <a:solidFill>
                <a:srgbClr val="63318A"/>
              </a:solidFill>
            </a:ln>
          </p:spPr>
          <p:style>
            <a:lnRef idx="1">
              <a:schemeClr val="accent1"/>
            </a:lnRef>
            <a:fillRef idx="0">
              <a:schemeClr val="accent1"/>
            </a:fillRef>
            <a:effectRef idx="0">
              <a:schemeClr val="accent1"/>
            </a:effectRef>
            <a:fontRef idx="minor">
              <a:schemeClr val="tx1"/>
            </a:fontRef>
          </p:style>
        </p:cxnSp>
        <p:sp>
          <p:nvSpPr>
            <p:cNvPr id="20" name="梯形 19">
              <a:extLst>
                <a:ext uri="{FF2B5EF4-FFF2-40B4-BE49-F238E27FC236}">
                  <a16:creationId xmlns:a16="http://schemas.microsoft.com/office/drawing/2014/main" id="{E228FC70-7CDC-4C96-99C6-4D6AAD919733}"/>
                </a:ext>
              </a:extLst>
            </p:cNvPr>
            <p:cNvSpPr/>
            <p:nvPr/>
          </p:nvSpPr>
          <p:spPr>
            <a:xfrm rot="19829025">
              <a:off x="1159031" y="5090155"/>
              <a:ext cx="215780" cy="45719"/>
            </a:xfrm>
            <a:prstGeom prst="trapezoid">
              <a:avLst>
                <a:gd name="adj" fmla="val 110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sp>
          <p:nvSpPr>
            <p:cNvPr id="21" name="梯形 20">
              <a:extLst>
                <a:ext uri="{FF2B5EF4-FFF2-40B4-BE49-F238E27FC236}">
                  <a16:creationId xmlns:a16="http://schemas.microsoft.com/office/drawing/2014/main" id="{479FCABE-6BAF-4668-A6CD-1F74D71E1324}"/>
                </a:ext>
              </a:extLst>
            </p:cNvPr>
            <p:cNvSpPr/>
            <p:nvPr/>
          </p:nvSpPr>
          <p:spPr>
            <a:xfrm rot="16972882">
              <a:off x="1328319" y="4853301"/>
              <a:ext cx="241236" cy="45719"/>
            </a:xfrm>
            <a:prstGeom prst="trapezoid">
              <a:avLst>
                <a:gd name="adj" fmla="val 110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a:ea typeface="等线" panose="02010600030101010101" pitchFamily="2" charset="-122"/>
              </a:endParaRPr>
            </a:p>
          </p:txBody>
        </p:sp>
      </p:grpSp>
      <p:sp>
        <p:nvSpPr>
          <p:cNvPr id="22" name="文本框 21">
            <a:extLst>
              <a:ext uri="{FF2B5EF4-FFF2-40B4-BE49-F238E27FC236}">
                <a16:creationId xmlns:a16="http://schemas.microsoft.com/office/drawing/2014/main" id="{A36420A5-0A7F-4A6B-8A0E-9D8CA9DFAE13}"/>
              </a:ext>
            </a:extLst>
          </p:cNvPr>
          <p:cNvSpPr txBox="1"/>
          <p:nvPr/>
        </p:nvSpPr>
        <p:spPr>
          <a:xfrm>
            <a:off x="8931954" y="1361936"/>
            <a:ext cx="1063752" cy="261610"/>
          </a:xfrm>
          <a:prstGeom prst="rect">
            <a:avLst/>
          </a:prstGeom>
          <a:noFill/>
        </p:spPr>
        <p:txBody>
          <a:bodyPr wrap="square" rtlCol="0">
            <a:spAutoFit/>
          </a:bodyPr>
          <a:lstStyle/>
          <a:p>
            <a:r>
              <a:rPr lang="en-US" altLang="zh-CN" sz="1100" b="1" dirty="0">
                <a:solidFill>
                  <a:srgbClr val="C00000"/>
                </a:solidFill>
                <a:latin typeface="Calibri" panose="020F0502020204030204"/>
                <a:ea typeface="等线" panose="02010600030101010101" pitchFamily="2" charset="-122"/>
              </a:rPr>
              <a:t>CD3</a:t>
            </a:r>
            <a:endParaRPr lang="zh-CN" altLang="en-US" sz="1100" b="1" dirty="0">
              <a:solidFill>
                <a:srgbClr val="C00000"/>
              </a:solidFill>
              <a:latin typeface="Calibri" panose="020F0502020204030204"/>
              <a:ea typeface="等线" panose="02010600030101010101" pitchFamily="2" charset="-122"/>
            </a:endParaRPr>
          </a:p>
        </p:txBody>
      </p:sp>
      <p:cxnSp>
        <p:nvCxnSpPr>
          <p:cNvPr id="25" name="直接连接符 24">
            <a:extLst>
              <a:ext uri="{FF2B5EF4-FFF2-40B4-BE49-F238E27FC236}">
                <a16:creationId xmlns:a16="http://schemas.microsoft.com/office/drawing/2014/main" id="{39EE73AE-E246-4E6E-A3C6-69FC881FA927}"/>
              </a:ext>
            </a:extLst>
          </p:cNvPr>
          <p:cNvCxnSpPr/>
          <p:nvPr/>
        </p:nvCxnSpPr>
        <p:spPr>
          <a:xfrm flipH="1" flipV="1">
            <a:off x="3703320" y="1681078"/>
            <a:ext cx="967740" cy="841142"/>
          </a:xfrm>
          <a:prstGeom prst="line">
            <a:avLst/>
          </a:prstGeom>
          <a:ln>
            <a:solidFill>
              <a:srgbClr val="37CFBA"/>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0CA2C274-429F-4063-8A20-E5CD7CF1E134}"/>
              </a:ext>
            </a:extLst>
          </p:cNvPr>
          <p:cNvSpPr/>
          <p:nvPr/>
        </p:nvSpPr>
        <p:spPr>
          <a:xfrm>
            <a:off x="3113433" y="1444450"/>
            <a:ext cx="765147" cy="296280"/>
          </a:xfrm>
          <a:prstGeom prst="rect">
            <a:avLst/>
          </a:prstGeom>
          <a:solidFill>
            <a:srgbClr val="37C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Calibri" panose="020F0502020204030204"/>
                <a:ea typeface="等线" panose="02010600030101010101" pitchFamily="2" charset="-122"/>
              </a:rPr>
              <a:t>naive</a:t>
            </a:r>
            <a:endParaRPr lang="zh-CN" altLang="en-US" dirty="0">
              <a:solidFill>
                <a:prstClr val="white"/>
              </a:solidFill>
              <a:latin typeface="Calibri" panose="020F0502020204030204"/>
              <a:ea typeface="等线" panose="02010600030101010101" pitchFamily="2" charset="-122"/>
            </a:endParaRPr>
          </a:p>
        </p:txBody>
      </p:sp>
      <p:cxnSp>
        <p:nvCxnSpPr>
          <p:cNvPr id="27" name="直接连接符 26">
            <a:extLst>
              <a:ext uri="{FF2B5EF4-FFF2-40B4-BE49-F238E27FC236}">
                <a16:creationId xmlns:a16="http://schemas.microsoft.com/office/drawing/2014/main" id="{1F031122-B8BE-4451-81B9-32732023D75D}"/>
              </a:ext>
            </a:extLst>
          </p:cNvPr>
          <p:cNvCxnSpPr/>
          <p:nvPr/>
        </p:nvCxnSpPr>
        <p:spPr>
          <a:xfrm flipH="1" flipV="1">
            <a:off x="7300955" y="4209736"/>
            <a:ext cx="967740" cy="841142"/>
          </a:xfrm>
          <a:prstGeom prst="line">
            <a:avLst/>
          </a:prstGeom>
          <a:ln>
            <a:solidFill>
              <a:srgbClr val="33B8FF"/>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3B49A3E-ED9B-4F61-8DBD-8546ACEE7A52}"/>
              </a:ext>
            </a:extLst>
          </p:cNvPr>
          <p:cNvSpPr/>
          <p:nvPr/>
        </p:nvSpPr>
        <p:spPr>
          <a:xfrm>
            <a:off x="8124840" y="5001824"/>
            <a:ext cx="967740" cy="275056"/>
          </a:xfrm>
          <a:prstGeom prst="rect">
            <a:avLst/>
          </a:prstGeom>
          <a:solidFill>
            <a:srgbClr val="33B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Calibri" panose="020F0502020204030204"/>
                <a:ea typeface="等线" panose="02010600030101010101" pitchFamily="2" charset="-122"/>
              </a:rPr>
              <a:t>plasma</a:t>
            </a:r>
            <a:endParaRPr lang="zh-CN" altLang="en-US" dirty="0">
              <a:solidFill>
                <a:prstClr val="white"/>
              </a:solidFill>
              <a:latin typeface="Calibri" panose="020F0502020204030204"/>
              <a:ea typeface="等线" panose="02010600030101010101" pitchFamily="2" charset="-122"/>
            </a:endParaRPr>
          </a:p>
        </p:txBody>
      </p:sp>
      <p:cxnSp>
        <p:nvCxnSpPr>
          <p:cNvPr id="30" name="直接连接符 29">
            <a:extLst>
              <a:ext uri="{FF2B5EF4-FFF2-40B4-BE49-F238E27FC236}">
                <a16:creationId xmlns:a16="http://schemas.microsoft.com/office/drawing/2014/main" id="{4728A796-A889-4F6F-BBDA-3920BEC087CA}"/>
              </a:ext>
            </a:extLst>
          </p:cNvPr>
          <p:cNvCxnSpPr>
            <a:cxnSpLocks/>
            <a:stCxn id="38" idx="2"/>
          </p:cNvCxnSpPr>
          <p:nvPr/>
        </p:nvCxnSpPr>
        <p:spPr>
          <a:xfrm flipH="1">
            <a:off x="5201314" y="1689094"/>
            <a:ext cx="647282" cy="964311"/>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6A25196-5DB9-4D51-9CDF-40AB60F349CB}"/>
              </a:ext>
            </a:extLst>
          </p:cNvPr>
          <p:cNvCxnSpPr>
            <a:cxnSpLocks/>
          </p:cNvCxnSpPr>
          <p:nvPr/>
        </p:nvCxnSpPr>
        <p:spPr>
          <a:xfrm flipH="1">
            <a:off x="7018020" y="3043546"/>
            <a:ext cx="1870018" cy="61817"/>
          </a:xfrm>
          <a:prstGeom prst="line">
            <a:avLst/>
          </a:prstGeom>
          <a:ln>
            <a:solidFill>
              <a:srgbClr val="B58CF7"/>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4B64EEA-726B-43C5-BDC4-55111F704FB6}"/>
              </a:ext>
            </a:extLst>
          </p:cNvPr>
          <p:cNvSpPr/>
          <p:nvPr/>
        </p:nvSpPr>
        <p:spPr>
          <a:xfrm>
            <a:off x="8888038" y="2865121"/>
            <a:ext cx="1315142" cy="309931"/>
          </a:xfrm>
          <a:prstGeom prst="rect">
            <a:avLst/>
          </a:prstGeom>
          <a:solidFill>
            <a:srgbClr val="B58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Calibri" panose="020F0502020204030204"/>
                <a:ea typeface="等线" panose="02010600030101010101" pitchFamily="2" charset="-122"/>
              </a:rPr>
              <a:t>plasmablast</a:t>
            </a:r>
            <a:endParaRPr lang="zh-CN" altLang="en-US" dirty="0">
              <a:solidFill>
                <a:prstClr val="white"/>
              </a:solidFill>
              <a:latin typeface="Calibri" panose="020F0502020204030204"/>
              <a:ea typeface="等线" panose="02010600030101010101" pitchFamily="2" charset="-122"/>
            </a:endParaRPr>
          </a:p>
        </p:txBody>
      </p:sp>
      <p:sp>
        <p:nvSpPr>
          <p:cNvPr id="38" name="矩形 37">
            <a:extLst>
              <a:ext uri="{FF2B5EF4-FFF2-40B4-BE49-F238E27FC236}">
                <a16:creationId xmlns:a16="http://schemas.microsoft.com/office/drawing/2014/main" id="{D326E00B-1893-483C-88E7-5AE02CCBE765}"/>
              </a:ext>
            </a:extLst>
          </p:cNvPr>
          <p:cNvSpPr/>
          <p:nvPr/>
        </p:nvSpPr>
        <p:spPr>
          <a:xfrm>
            <a:off x="5260948" y="1352705"/>
            <a:ext cx="1175297" cy="336388"/>
          </a:xfrm>
          <a:prstGeom prst="rect">
            <a:avLst/>
          </a:prstGeom>
          <a:solidFill>
            <a:srgbClr val="63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Calibri" panose="020F0502020204030204"/>
                <a:ea typeface="等线" panose="02010600030101010101" pitchFamily="2" charset="-122"/>
              </a:rPr>
              <a:t>immature</a:t>
            </a:r>
            <a:endParaRPr lang="zh-CN" altLang="en-US" dirty="0">
              <a:solidFill>
                <a:prstClr val="white"/>
              </a:solidFill>
              <a:latin typeface="Calibri" panose="020F0502020204030204"/>
              <a:ea typeface="等线" panose="02010600030101010101" pitchFamily="2" charset="-122"/>
            </a:endParaRPr>
          </a:p>
        </p:txBody>
      </p:sp>
      <p:cxnSp>
        <p:nvCxnSpPr>
          <p:cNvPr id="40" name="直接连接符 39">
            <a:extLst>
              <a:ext uri="{FF2B5EF4-FFF2-40B4-BE49-F238E27FC236}">
                <a16:creationId xmlns:a16="http://schemas.microsoft.com/office/drawing/2014/main" id="{7C0860F3-F42B-4DC8-838B-4D8ED2E21A55}"/>
              </a:ext>
            </a:extLst>
          </p:cNvPr>
          <p:cNvCxnSpPr>
            <a:cxnSpLocks/>
          </p:cNvCxnSpPr>
          <p:nvPr/>
        </p:nvCxnSpPr>
        <p:spPr>
          <a:xfrm flipH="1">
            <a:off x="6436244" y="2101650"/>
            <a:ext cx="927764" cy="896505"/>
          </a:xfrm>
          <a:prstGeom prst="line">
            <a:avLst/>
          </a:prstGeom>
          <a:ln>
            <a:solidFill>
              <a:srgbClr val="EF67EB"/>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0734F2A-70D2-47A1-B75D-95BA35EA0613}"/>
              </a:ext>
            </a:extLst>
          </p:cNvPr>
          <p:cNvCxnSpPr>
            <a:cxnSpLocks/>
            <a:stCxn id="44" idx="0"/>
          </p:cNvCxnSpPr>
          <p:nvPr/>
        </p:nvCxnSpPr>
        <p:spPr>
          <a:xfrm flipH="1" flipV="1">
            <a:off x="3619034" y="3802380"/>
            <a:ext cx="483870" cy="1949308"/>
          </a:xfrm>
          <a:prstGeom prst="line">
            <a:avLst/>
          </a:prstGeom>
          <a:ln>
            <a:solidFill>
              <a:srgbClr val="EF67EB"/>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1C57FE44-C598-440E-815C-81FCED8BF623}"/>
              </a:ext>
            </a:extLst>
          </p:cNvPr>
          <p:cNvSpPr/>
          <p:nvPr/>
        </p:nvSpPr>
        <p:spPr>
          <a:xfrm>
            <a:off x="3619034" y="5751688"/>
            <a:ext cx="967740" cy="27505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Calibri" panose="020F0502020204030204"/>
                <a:ea typeface="等线" panose="02010600030101010101" pitchFamily="2" charset="-122"/>
              </a:rPr>
              <a:t>memory</a:t>
            </a:r>
            <a:endParaRPr lang="zh-CN" altLang="en-US" dirty="0">
              <a:solidFill>
                <a:prstClr val="white"/>
              </a:solidFill>
              <a:latin typeface="Calibri" panose="020F0502020204030204"/>
              <a:ea typeface="等线" panose="02010600030101010101" pitchFamily="2" charset="-122"/>
            </a:endParaRPr>
          </a:p>
        </p:txBody>
      </p:sp>
      <p:cxnSp>
        <p:nvCxnSpPr>
          <p:cNvPr id="50" name="直接连接符 49">
            <a:extLst>
              <a:ext uri="{FF2B5EF4-FFF2-40B4-BE49-F238E27FC236}">
                <a16:creationId xmlns:a16="http://schemas.microsoft.com/office/drawing/2014/main" id="{86CDAAFD-50E4-40D2-AC24-355AA2830AE4}"/>
              </a:ext>
            </a:extLst>
          </p:cNvPr>
          <p:cNvCxnSpPr>
            <a:cxnSpLocks/>
          </p:cNvCxnSpPr>
          <p:nvPr/>
        </p:nvCxnSpPr>
        <p:spPr>
          <a:xfrm flipV="1">
            <a:off x="4098336" y="4209736"/>
            <a:ext cx="427945" cy="1533760"/>
          </a:xfrm>
          <a:prstGeom prst="line">
            <a:avLst/>
          </a:prstGeom>
          <a:ln>
            <a:solidFill>
              <a:srgbClr val="03BD5E"/>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F76EC29-0A5E-4107-B923-BDFFDAFE371E}"/>
              </a:ext>
            </a:extLst>
          </p:cNvPr>
          <p:cNvCxnSpPr>
            <a:cxnSpLocks/>
            <a:stCxn id="44" idx="0"/>
          </p:cNvCxnSpPr>
          <p:nvPr/>
        </p:nvCxnSpPr>
        <p:spPr>
          <a:xfrm flipV="1">
            <a:off x="4102904" y="4427220"/>
            <a:ext cx="958602" cy="1324468"/>
          </a:xfrm>
          <a:prstGeom prst="line">
            <a:avLst/>
          </a:prstGeom>
          <a:ln>
            <a:solidFill>
              <a:srgbClr val="FF8585"/>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F354E337-F82A-4A3B-ABF5-36DF9CBD6C46}"/>
              </a:ext>
            </a:extLst>
          </p:cNvPr>
          <p:cNvSpPr/>
          <p:nvPr/>
        </p:nvSpPr>
        <p:spPr>
          <a:xfrm>
            <a:off x="6794485" y="1976986"/>
            <a:ext cx="1175297" cy="336388"/>
          </a:xfrm>
          <a:prstGeom prst="rect">
            <a:avLst/>
          </a:prstGeom>
          <a:solidFill>
            <a:srgbClr val="FF6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latin typeface="Calibri" panose="020F0502020204030204"/>
                <a:ea typeface="等线" panose="02010600030101010101" pitchFamily="2" charset="-122"/>
              </a:rPr>
              <a:t>TLB</a:t>
            </a:r>
            <a:endParaRPr lang="zh-CN" altLang="en-US" b="1" dirty="0">
              <a:solidFill>
                <a:prstClr val="white"/>
              </a:solidFill>
              <a:latin typeface="Calibri" panose="020F0502020204030204"/>
              <a:ea typeface="等线" panose="02010600030101010101" pitchFamily="2" charset="-122"/>
            </a:endParaRPr>
          </a:p>
        </p:txBody>
      </p:sp>
      <p:sp>
        <p:nvSpPr>
          <p:cNvPr id="59" name="文本框 58">
            <a:extLst>
              <a:ext uri="{FF2B5EF4-FFF2-40B4-BE49-F238E27FC236}">
                <a16:creationId xmlns:a16="http://schemas.microsoft.com/office/drawing/2014/main" id="{186303ED-CB2C-4D34-A29B-B3A302688275}"/>
              </a:ext>
            </a:extLst>
          </p:cNvPr>
          <p:cNvSpPr txBox="1"/>
          <p:nvPr/>
        </p:nvSpPr>
        <p:spPr>
          <a:xfrm>
            <a:off x="8540099" y="913010"/>
            <a:ext cx="1063752" cy="261610"/>
          </a:xfrm>
          <a:prstGeom prst="rect">
            <a:avLst/>
          </a:prstGeom>
          <a:noFill/>
        </p:spPr>
        <p:txBody>
          <a:bodyPr wrap="square" rtlCol="0">
            <a:spAutoFit/>
          </a:bodyPr>
          <a:lstStyle/>
          <a:p>
            <a:r>
              <a:rPr lang="en-US" altLang="zh-CN" sz="1100" b="1" dirty="0">
                <a:solidFill>
                  <a:srgbClr val="63318A"/>
                </a:solidFill>
                <a:latin typeface="Calibri" panose="020F0502020204030204"/>
                <a:ea typeface="等线" panose="02010600030101010101" pitchFamily="2" charset="-122"/>
              </a:rPr>
              <a:t>CD79A</a:t>
            </a:r>
            <a:endParaRPr lang="zh-CN" altLang="en-US" sz="1100" b="1" dirty="0">
              <a:solidFill>
                <a:srgbClr val="63318A"/>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00144C5A-9DC0-4A05-A38C-6140F92976D6}"/>
              </a:ext>
            </a:extLst>
          </p:cNvPr>
          <p:cNvSpPr txBox="1"/>
          <p:nvPr/>
        </p:nvSpPr>
        <p:spPr>
          <a:xfrm>
            <a:off x="5196669" y="5916265"/>
            <a:ext cx="2588156"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V1 (250k)</a:t>
            </a:r>
            <a:endParaRPr lang="zh-CN" altLang="en-US" dirty="0">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2646580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58" grpId="0" animBg="1"/>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2F849534-35A5-459D-B114-263EE4117510}"/>
              </a:ext>
            </a:extLst>
          </p:cNvPr>
          <p:cNvSpPr txBox="1">
            <a:spLocks/>
          </p:cNvSpPr>
          <p:nvPr/>
        </p:nvSpPr>
        <p:spPr>
          <a:xfrm>
            <a:off x="1686000" y="192461"/>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panose="02010600030101010101" pitchFamily="2" charset="-122"/>
              </a:rPr>
              <a:t>TLB surface marker</a:t>
            </a:r>
          </a:p>
        </p:txBody>
      </p:sp>
      <p:sp>
        <p:nvSpPr>
          <p:cNvPr id="5" name="文本框 4">
            <a:extLst>
              <a:ext uri="{FF2B5EF4-FFF2-40B4-BE49-F238E27FC236}">
                <a16:creationId xmlns:a16="http://schemas.microsoft.com/office/drawing/2014/main" id="{AA1FDACD-73D2-404B-B243-8D3F378BC797}"/>
              </a:ext>
            </a:extLst>
          </p:cNvPr>
          <p:cNvSpPr txBox="1"/>
          <p:nvPr/>
        </p:nvSpPr>
        <p:spPr>
          <a:xfrm>
            <a:off x="2082755" y="647894"/>
            <a:ext cx="6674400"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Differentially expressed genes compare with T cell and B cell</a:t>
            </a:r>
            <a:endParaRPr lang="zh-CN" altLang="en-US" dirty="0">
              <a:solidFill>
                <a:prstClr val="black"/>
              </a:solidFill>
              <a:latin typeface="Calibri" panose="020F0502020204030204"/>
              <a:ea typeface="等线" panose="02010600030101010101" pitchFamily="2" charset="-122"/>
            </a:endParaRPr>
          </a:p>
        </p:txBody>
      </p:sp>
      <p:graphicFrame>
        <p:nvGraphicFramePr>
          <p:cNvPr id="4" name="表格 3">
            <a:extLst>
              <a:ext uri="{FF2B5EF4-FFF2-40B4-BE49-F238E27FC236}">
                <a16:creationId xmlns:a16="http://schemas.microsoft.com/office/drawing/2014/main" id="{BE14DC82-03EE-42E4-9856-54D6F0439ADA}"/>
              </a:ext>
            </a:extLst>
          </p:cNvPr>
          <p:cNvGraphicFramePr>
            <a:graphicFrameLocks noGrp="1"/>
          </p:cNvGraphicFramePr>
          <p:nvPr/>
        </p:nvGraphicFramePr>
        <p:xfrm>
          <a:off x="1855795" y="1949310"/>
          <a:ext cx="4071240" cy="1752600"/>
        </p:xfrm>
        <a:graphic>
          <a:graphicData uri="http://schemas.openxmlformats.org/drawingml/2006/table">
            <a:tbl>
              <a:tblPr>
                <a:tableStyleId>{9D7B26C5-4107-4FEC-AEDC-1716B250A1EF}</a:tableStyleId>
              </a:tblPr>
              <a:tblGrid>
                <a:gridCol w="678540">
                  <a:extLst>
                    <a:ext uri="{9D8B030D-6E8A-4147-A177-3AD203B41FA5}">
                      <a16:colId xmlns:a16="http://schemas.microsoft.com/office/drawing/2014/main" val="510114393"/>
                    </a:ext>
                  </a:extLst>
                </a:gridCol>
                <a:gridCol w="678540">
                  <a:extLst>
                    <a:ext uri="{9D8B030D-6E8A-4147-A177-3AD203B41FA5}">
                      <a16:colId xmlns:a16="http://schemas.microsoft.com/office/drawing/2014/main" val="2514147205"/>
                    </a:ext>
                  </a:extLst>
                </a:gridCol>
                <a:gridCol w="696611">
                  <a:extLst>
                    <a:ext uri="{9D8B030D-6E8A-4147-A177-3AD203B41FA5}">
                      <a16:colId xmlns:a16="http://schemas.microsoft.com/office/drawing/2014/main" val="2571889679"/>
                    </a:ext>
                  </a:extLst>
                </a:gridCol>
                <a:gridCol w="660469">
                  <a:extLst>
                    <a:ext uri="{9D8B030D-6E8A-4147-A177-3AD203B41FA5}">
                      <a16:colId xmlns:a16="http://schemas.microsoft.com/office/drawing/2014/main" val="235532820"/>
                    </a:ext>
                  </a:extLst>
                </a:gridCol>
                <a:gridCol w="678540">
                  <a:extLst>
                    <a:ext uri="{9D8B030D-6E8A-4147-A177-3AD203B41FA5}">
                      <a16:colId xmlns:a16="http://schemas.microsoft.com/office/drawing/2014/main" val="3635747587"/>
                    </a:ext>
                  </a:extLst>
                </a:gridCol>
                <a:gridCol w="678540">
                  <a:extLst>
                    <a:ext uri="{9D8B030D-6E8A-4147-A177-3AD203B41FA5}">
                      <a16:colId xmlns:a16="http://schemas.microsoft.com/office/drawing/2014/main" val="2953774122"/>
                    </a:ext>
                  </a:extLst>
                </a:gridCol>
              </a:tblGrid>
              <a:tr h="175260">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err="1">
                          <a:effectLst/>
                        </a:rPr>
                        <a:t>p_val</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err="1">
                          <a:effectLst/>
                        </a:rPr>
                        <a:t>avg_logFC</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pct.1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pct.2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err="1">
                          <a:effectLst/>
                        </a:rPr>
                        <a:t>p_val_adj</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1782969"/>
                  </a:ext>
                </a:extLst>
              </a:tr>
              <a:tr h="175260">
                <a:tc>
                  <a:txBody>
                    <a:bodyPr/>
                    <a:lstStyle/>
                    <a:p>
                      <a:pPr algn="l" fontAlgn="ctr"/>
                      <a:r>
                        <a:rPr lang="en-US" sz="1100" b="1" u="none" strike="noStrike" dirty="0">
                          <a:solidFill>
                            <a:srgbClr val="00B0F0"/>
                          </a:solidFill>
                          <a:effectLst/>
                        </a:rPr>
                        <a:t>IGKC</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3.521513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0.491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483087212"/>
                  </a:ext>
                </a:extLst>
              </a:tr>
              <a:tr h="175260">
                <a:tc>
                  <a:txBody>
                    <a:bodyPr/>
                    <a:lstStyle/>
                    <a:p>
                      <a:pPr algn="l" fontAlgn="ctr"/>
                      <a:r>
                        <a:rPr lang="en-US" sz="1100" b="1" u="none" strike="noStrike" dirty="0">
                          <a:solidFill>
                            <a:srgbClr val="00B0F0"/>
                          </a:solidFill>
                          <a:effectLst/>
                        </a:rPr>
                        <a:t>IGLC2</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3.42403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479039283"/>
                  </a:ext>
                </a:extLst>
              </a:tr>
              <a:tr h="175260">
                <a:tc>
                  <a:txBody>
                    <a:bodyPr/>
                    <a:lstStyle/>
                    <a:p>
                      <a:pPr algn="l" fontAlgn="ctr"/>
                      <a:r>
                        <a:rPr lang="en-US" sz="1100" b="1" u="none" strike="noStrike" dirty="0">
                          <a:solidFill>
                            <a:srgbClr val="00B0F0"/>
                          </a:solidFill>
                          <a:effectLst/>
                        </a:rPr>
                        <a:t>IGHM</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2.092952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082356156"/>
                  </a:ext>
                </a:extLst>
              </a:tr>
              <a:tr h="175260">
                <a:tc>
                  <a:txBody>
                    <a:bodyPr/>
                    <a:lstStyle/>
                    <a:p>
                      <a:pPr algn="l" fontAlgn="ctr"/>
                      <a:r>
                        <a:rPr lang="en-US" sz="1100" b="1" u="none" strike="noStrike" dirty="0">
                          <a:solidFill>
                            <a:srgbClr val="00B0F0"/>
                          </a:solidFill>
                          <a:effectLst/>
                        </a:rPr>
                        <a:t>CD79A</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2.025901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0.803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0.024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274014447"/>
                  </a:ext>
                </a:extLst>
              </a:tr>
              <a:tr h="175260">
                <a:tc>
                  <a:txBody>
                    <a:bodyPr/>
                    <a:lstStyle/>
                    <a:p>
                      <a:pPr algn="l" fontAlgn="ctr"/>
                      <a:r>
                        <a:rPr lang="en-US" sz="1100" b="1" u="none" strike="noStrike" dirty="0">
                          <a:solidFill>
                            <a:srgbClr val="00B0F0"/>
                          </a:solidFill>
                          <a:effectLst/>
                        </a:rPr>
                        <a:t>MS4A1</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1.881985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0.621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85472108"/>
                  </a:ext>
                </a:extLst>
              </a:tr>
              <a:tr h="175260">
                <a:tc>
                  <a:txBody>
                    <a:bodyPr/>
                    <a:lstStyle/>
                    <a:p>
                      <a:pPr algn="l" fontAlgn="ctr"/>
                      <a:r>
                        <a:rPr lang="en-US" sz="1100" b="1" u="none" strike="noStrike" dirty="0">
                          <a:solidFill>
                            <a:schemeClr val="tx1"/>
                          </a:solidFill>
                          <a:effectLst/>
                        </a:rPr>
                        <a:t>MZB1</a:t>
                      </a:r>
                      <a:endParaRPr lang="en-US" sz="11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1.493175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0.282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0.047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584718188"/>
                  </a:ext>
                </a:extLst>
              </a:tr>
              <a:tr h="175260">
                <a:tc>
                  <a:txBody>
                    <a:bodyPr/>
                    <a:lstStyle/>
                    <a:p>
                      <a:pPr algn="l" fontAlgn="ctr"/>
                      <a:r>
                        <a:rPr lang="en-US" sz="1100" b="1" u="none" strike="noStrike" dirty="0">
                          <a:effectLst/>
                        </a:rPr>
                        <a:t>RACK1</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1.49088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518043127"/>
                  </a:ext>
                </a:extLst>
              </a:tr>
              <a:tr h="175260">
                <a:tc>
                  <a:txBody>
                    <a:bodyPr/>
                    <a:lstStyle/>
                    <a:p>
                      <a:pPr algn="l" fontAlgn="ctr"/>
                      <a:r>
                        <a:rPr lang="en-US" sz="1100" b="1" u="none" strike="noStrike" dirty="0">
                          <a:solidFill>
                            <a:srgbClr val="00B0F0"/>
                          </a:solidFill>
                          <a:effectLst/>
                        </a:rPr>
                        <a:t>CD74</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1.45528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0.968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0.773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217169902"/>
                  </a:ext>
                </a:extLst>
              </a:tr>
              <a:tr h="175260">
                <a:tc>
                  <a:txBody>
                    <a:bodyPr/>
                    <a:lstStyle/>
                    <a:p>
                      <a:pPr algn="l" fontAlgn="ctr"/>
                      <a:r>
                        <a:rPr lang="en-US" sz="1100" b="1" u="none" strike="noStrike" dirty="0">
                          <a:solidFill>
                            <a:srgbClr val="00B0F0"/>
                          </a:solidFill>
                          <a:effectLst/>
                        </a:rPr>
                        <a:t>CD79B</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1.217476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217134240"/>
                  </a:ext>
                </a:extLst>
              </a:tr>
            </a:tbl>
          </a:graphicData>
        </a:graphic>
      </p:graphicFrame>
      <p:sp>
        <p:nvSpPr>
          <p:cNvPr id="7" name="文本框 6">
            <a:extLst>
              <a:ext uri="{FF2B5EF4-FFF2-40B4-BE49-F238E27FC236}">
                <a16:creationId xmlns:a16="http://schemas.microsoft.com/office/drawing/2014/main" id="{4549CCE9-8EB0-4393-93BD-3F023DFFFB40}"/>
              </a:ext>
            </a:extLst>
          </p:cNvPr>
          <p:cNvSpPr txBox="1"/>
          <p:nvPr/>
        </p:nvSpPr>
        <p:spPr>
          <a:xfrm>
            <a:off x="3267676" y="1437262"/>
            <a:ext cx="1391478"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TLB vs T cell</a:t>
            </a:r>
            <a:endParaRPr lang="zh-CN" altLang="en-US" dirty="0">
              <a:solidFill>
                <a:prstClr val="black"/>
              </a:solidFill>
              <a:latin typeface="Calibri" panose="020F0502020204030204"/>
              <a:ea typeface="等线" panose="02010600030101010101" pitchFamily="2" charset="-122"/>
            </a:endParaRPr>
          </a:p>
        </p:txBody>
      </p:sp>
      <p:graphicFrame>
        <p:nvGraphicFramePr>
          <p:cNvPr id="12" name="表格 11">
            <a:extLst>
              <a:ext uri="{FF2B5EF4-FFF2-40B4-BE49-F238E27FC236}">
                <a16:creationId xmlns:a16="http://schemas.microsoft.com/office/drawing/2014/main" id="{9211DB42-E611-41E3-AFA1-122C5681FD46}"/>
              </a:ext>
            </a:extLst>
          </p:cNvPr>
          <p:cNvGraphicFramePr>
            <a:graphicFrameLocks noGrp="1"/>
          </p:cNvGraphicFramePr>
          <p:nvPr/>
        </p:nvGraphicFramePr>
        <p:xfrm>
          <a:off x="6386565" y="1951096"/>
          <a:ext cx="3890918" cy="1752600"/>
        </p:xfrm>
        <a:graphic>
          <a:graphicData uri="http://schemas.openxmlformats.org/drawingml/2006/table">
            <a:tbl>
              <a:tblPr>
                <a:tableStyleId>{9D7B26C5-4107-4FEC-AEDC-1716B250A1EF}</a:tableStyleId>
              </a:tblPr>
              <a:tblGrid>
                <a:gridCol w="517352">
                  <a:extLst>
                    <a:ext uri="{9D8B030D-6E8A-4147-A177-3AD203B41FA5}">
                      <a16:colId xmlns:a16="http://schemas.microsoft.com/office/drawing/2014/main" val="1124696794"/>
                    </a:ext>
                  </a:extLst>
                </a:gridCol>
                <a:gridCol w="930335">
                  <a:extLst>
                    <a:ext uri="{9D8B030D-6E8A-4147-A177-3AD203B41FA5}">
                      <a16:colId xmlns:a16="http://schemas.microsoft.com/office/drawing/2014/main" val="980855051"/>
                    </a:ext>
                  </a:extLst>
                </a:gridCol>
                <a:gridCol w="891175">
                  <a:extLst>
                    <a:ext uri="{9D8B030D-6E8A-4147-A177-3AD203B41FA5}">
                      <a16:colId xmlns:a16="http://schemas.microsoft.com/office/drawing/2014/main" val="2089458759"/>
                    </a:ext>
                  </a:extLst>
                </a:gridCol>
                <a:gridCol w="517352">
                  <a:extLst>
                    <a:ext uri="{9D8B030D-6E8A-4147-A177-3AD203B41FA5}">
                      <a16:colId xmlns:a16="http://schemas.microsoft.com/office/drawing/2014/main" val="2953570935"/>
                    </a:ext>
                  </a:extLst>
                </a:gridCol>
                <a:gridCol w="422908">
                  <a:extLst>
                    <a:ext uri="{9D8B030D-6E8A-4147-A177-3AD203B41FA5}">
                      <a16:colId xmlns:a16="http://schemas.microsoft.com/office/drawing/2014/main" val="3131062170"/>
                    </a:ext>
                  </a:extLst>
                </a:gridCol>
                <a:gridCol w="611796">
                  <a:extLst>
                    <a:ext uri="{9D8B030D-6E8A-4147-A177-3AD203B41FA5}">
                      <a16:colId xmlns:a16="http://schemas.microsoft.com/office/drawing/2014/main" val="1149420223"/>
                    </a:ext>
                  </a:extLst>
                </a:gridCol>
              </a:tblGrid>
              <a:tr h="175260">
                <a:tc>
                  <a:txBody>
                    <a:bodyPr/>
                    <a:lstStyle/>
                    <a:p>
                      <a:pPr algn="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err="1">
                          <a:effectLst/>
                        </a:rPr>
                        <a:t>p_val</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err="1">
                          <a:effectLst/>
                        </a:rPr>
                        <a:t>avg_logFC</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pct.1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pct.2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err="1">
                          <a:effectLst/>
                        </a:rPr>
                        <a:t>p_val_adj</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3981348"/>
                  </a:ext>
                </a:extLst>
              </a:tr>
              <a:tr h="175260">
                <a:tc>
                  <a:txBody>
                    <a:bodyPr/>
                    <a:lstStyle/>
                    <a:p>
                      <a:pPr algn="l" fontAlgn="ctr"/>
                      <a:r>
                        <a:rPr lang="en-US" sz="1100" b="1" u="none" strike="noStrike" dirty="0">
                          <a:solidFill>
                            <a:schemeClr val="tx1"/>
                          </a:solidFill>
                          <a:effectLst/>
                        </a:rPr>
                        <a:t>IL32</a:t>
                      </a:r>
                      <a:endParaRPr lang="en-US" sz="11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1.838164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0.676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024360719"/>
                  </a:ext>
                </a:extLst>
              </a:tr>
              <a:tr h="175260">
                <a:tc>
                  <a:txBody>
                    <a:bodyPr/>
                    <a:lstStyle/>
                    <a:p>
                      <a:pPr marL="0" algn="l" defTabSz="914400" rtl="0" eaLnBrk="1" fontAlgn="ctr" latinLnBrk="0" hangingPunct="1"/>
                      <a:r>
                        <a:rPr lang="en-US" sz="1100" b="1" u="none" strike="noStrike" kern="1200" dirty="0">
                          <a:solidFill>
                            <a:srgbClr val="00B050"/>
                          </a:solidFill>
                          <a:effectLst/>
                          <a:latin typeface="+mn-lt"/>
                          <a:ea typeface="+mn-ea"/>
                          <a:cs typeface="+mn-cs"/>
                        </a:rPr>
                        <a:t>NKG7</a:t>
                      </a: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1.696757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0.047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846370296"/>
                  </a:ext>
                </a:extLst>
              </a:tr>
              <a:tr h="175260">
                <a:tc>
                  <a:txBody>
                    <a:bodyPr/>
                    <a:lstStyle/>
                    <a:p>
                      <a:pPr algn="l" fontAlgn="ctr"/>
                      <a:r>
                        <a:rPr lang="en-US" sz="1100" b="1" u="none" strike="noStrike" dirty="0">
                          <a:solidFill>
                            <a:schemeClr val="tx1"/>
                          </a:solidFill>
                          <a:effectLst/>
                        </a:rPr>
                        <a:t>IL7R</a:t>
                      </a:r>
                      <a:endParaRPr lang="en-US" sz="11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1.604265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0.037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335604709"/>
                  </a:ext>
                </a:extLst>
              </a:tr>
              <a:tr h="175260">
                <a:tc>
                  <a:txBody>
                    <a:bodyPr/>
                    <a:lstStyle/>
                    <a:p>
                      <a:pPr algn="l" fontAlgn="ctr"/>
                      <a:r>
                        <a:rPr lang="en-US" sz="1100" b="1" u="none" strike="noStrike" dirty="0">
                          <a:solidFill>
                            <a:srgbClr val="00B050"/>
                          </a:solidFill>
                          <a:effectLst/>
                        </a:rPr>
                        <a:t>CCL4</a:t>
                      </a:r>
                      <a:endParaRPr lang="en-US" sz="1100" b="1" i="0" u="none" strike="noStrike" dirty="0">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1.571817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0.288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23845153"/>
                  </a:ext>
                </a:extLst>
              </a:tr>
              <a:tr h="175260">
                <a:tc>
                  <a:txBody>
                    <a:bodyPr/>
                    <a:lstStyle/>
                    <a:p>
                      <a:pPr algn="l" fontAlgn="ctr"/>
                      <a:r>
                        <a:rPr lang="en-US" sz="1100" b="1" u="none" strike="noStrike">
                          <a:solidFill>
                            <a:srgbClr val="00B050"/>
                          </a:solidFill>
                          <a:effectLst/>
                        </a:rPr>
                        <a:t>CCL5</a:t>
                      </a:r>
                      <a:endParaRPr lang="en-US" sz="1100" b="1" i="0" u="none" strike="noStrike">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1.525296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0.546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0.204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29311788"/>
                  </a:ext>
                </a:extLst>
              </a:tr>
              <a:tr h="175260">
                <a:tc>
                  <a:txBody>
                    <a:bodyPr/>
                    <a:lstStyle/>
                    <a:p>
                      <a:pPr algn="l" fontAlgn="ctr"/>
                      <a:r>
                        <a:rPr lang="en-US" sz="1100" b="1" u="none" strike="noStrike">
                          <a:solidFill>
                            <a:srgbClr val="00B050"/>
                          </a:solidFill>
                          <a:effectLst/>
                        </a:rPr>
                        <a:t>CD3D</a:t>
                      </a:r>
                      <a:endParaRPr lang="en-US" sz="1100" b="1" i="0" u="none" strike="noStrike">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1.472406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0.041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878206899"/>
                  </a:ext>
                </a:extLst>
              </a:tr>
              <a:tr h="175260">
                <a:tc>
                  <a:txBody>
                    <a:bodyPr/>
                    <a:lstStyle/>
                    <a:p>
                      <a:pPr algn="l" fontAlgn="ctr"/>
                      <a:r>
                        <a:rPr lang="en-US" sz="1100" b="1" u="none" strike="noStrike">
                          <a:solidFill>
                            <a:srgbClr val="00B050"/>
                          </a:solidFill>
                          <a:effectLst/>
                        </a:rPr>
                        <a:t>CD3E</a:t>
                      </a:r>
                      <a:endParaRPr lang="en-US" sz="1100" b="1" i="0" u="none" strike="noStrike">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1.359306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361783070"/>
                  </a:ext>
                </a:extLst>
              </a:tr>
              <a:tr h="175260">
                <a:tc>
                  <a:txBody>
                    <a:bodyPr/>
                    <a:lstStyle/>
                    <a:p>
                      <a:pPr algn="l" fontAlgn="ctr"/>
                      <a:r>
                        <a:rPr lang="en-US" sz="1100" b="1" u="none" strike="noStrike">
                          <a:solidFill>
                            <a:srgbClr val="00B050"/>
                          </a:solidFill>
                          <a:effectLst/>
                        </a:rPr>
                        <a:t>CD7</a:t>
                      </a:r>
                      <a:endParaRPr lang="en-US" sz="1100" b="1" i="0" u="none" strike="noStrike">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1.262557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31109467"/>
                  </a:ext>
                </a:extLst>
              </a:tr>
              <a:tr h="175260">
                <a:tc>
                  <a:txBody>
                    <a:bodyPr/>
                    <a:lstStyle/>
                    <a:p>
                      <a:pPr algn="l" fontAlgn="ctr"/>
                      <a:r>
                        <a:rPr lang="en-US" sz="1100" b="1" u="none" strike="noStrike" dirty="0">
                          <a:solidFill>
                            <a:srgbClr val="00B050"/>
                          </a:solidFill>
                          <a:effectLst/>
                        </a:rPr>
                        <a:t>GZMA</a:t>
                      </a:r>
                      <a:endParaRPr lang="en-US" sz="1100" b="1" i="0" u="none" strike="noStrike" dirty="0">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1.180524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0.025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211717008"/>
                  </a:ext>
                </a:extLst>
              </a:tr>
            </a:tbl>
          </a:graphicData>
        </a:graphic>
      </p:graphicFrame>
      <p:graphicFrame>
        <p:nvGraphicFramePr>
          <p:cNvPr id="13" name="表格 12">
            <a:extLst>
              <a:ext uri="{FF2B5EF4-FFF2-40B4-BE49-F238E27FC236}">
                <a16:creationId xmlns:a16="http://schemas.microsoft.com/office/drawing/2014/main" id="{BED41EEA-675B-4B9E-9DCD-ACC868009535}"/>
              </a:ext>
            </a:extLst>
          </p:cNvPr>
          <p:cNvGraphicFramePr>
            <a:graphicFrameLocks noGrp="1"/>
          </p:cNvGraphicFramePr>
          <p:nvPr/>
        </p:nvGraphicFramePr>
        <p:xfrm>
          <a:off x="6386565" y="3924283"/>
          <a:ext cx="3890919" cy="1983030"/>
        </p:xfrm>
        <a:graphic>
          <a:graphicData uri="http://schemas.openxmlformats.org/drawingml/2006/table">
            <a:tbl>
              <a:tblPr>
                <a:tableStyleId>{9D7B26C5-4107-4FEC-AEDC-1716B250A1EF}</a:tableStyleId>
              </a:tblPr>
              <a:tblGrid>
                <a:gridCol w="710024">
                  <a:extLst>
                    <a:ext uri="{9D8B030D-6E8A-4147-A177-3AD203B41FA5}">
                      <a16:colId xmlns:a16="http://schemas.microsoft.com/office/drawing/2014/main" val="845175588"/>
                    </a:ext>
                  </a:extLst>
                </a:gridCol>
                <a:gridCol w="803997">
                  <a:extLst>
                    <a:ext uri="{9D8B030D-6E8A-4147-A177-3AD203B41FA5}">
                      <a16:colId xmlns:a16="http://schemas.microsoft.com/office/drawing/2014/main" val="1892483750"/>
                    </a:ext>
                  </a:extLst>
                </a:gridCol>
                <a:gridCol w="788431">
                  <a:extLst>
                    <a:ext uri="{9D8B030D-6E8A-4147-A177-3AD203B41FA5}">
                      <a16:colId xmlns:a16="http://schemas.microsoft.com/office/drawing/2014/main" val="2039816688"/>
                    </a:ext>
                  </a:extLst>
                </a:gridCol>
                <a:gridCol w="531062">
                  <a:extLst>
                    <a:ext uri="{9D8B030D-6E8A-4147-A177-3AD203B41FA5}">
                      <a16:colId xmlns:a16="http://schemas.microsoft.com/office/drawing/2014/main" val="3325487973"/>
                    </a:ext>
                  </a:extLst>
                </a:gridCol>
                <a:gridCol w="433034">
                  <a:extLst>
                    <a:ext uri="{9D8B030D-6E8A-4147-A177-3AD203B41FA5}">
                      <a16:colId xmlns:a16="http://schemas.microsoft.com/office/drawing/2014/main" val="2566719981"/>
                    </a:ext>
                  </a:extLst>
                </a:gridCol>
                <a:gridCol w="624371">
                  <a:extLst>
                    <a:ext uri="{9D8B030D-6E8A-4147-A177-3AD203B41FA5}">
                      <a16:colId xmlns:a16="http://schemas.microsoft.com/office/drawing/2014/main" val="3378532485"/>
                    </a:ext>
                  </a:extLst>
                </a:gridCol>
              </a:tblGrid>
              <a:tr h="198303">
                <a:tc>
                  <a:txBody>
                    <a:bodyPr/>
                    <a:lstStyle/>
                    <a:p>
                      <a:pPr algn="l" fontAlgn="ctr"/>
                      <a:r>
                        <a:rPr lang="en-US" sz="1100" b="1" u="none" strike="noStrike" dirty="0">
                          <a:effectLst/>
                        </a:rPr>
                        <a:t>ID3</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1.06E-41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-0.36235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0.209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0.257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1.92E-37</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707296070"/>
                  </a:ext>
                </a:extLst>
              </a:tr>
              <a:tr h="198303">
                <a:tc>
                  <a:txBody>
                    <a:bodyPr/>
                    <a:lstStyle/>
                    <a:p>
                      <a:pPr algn="l" fontAlgn="ctr"/>
                      <a:r>
                        <a:rPr lang="en-US" sz="1100" b="1" u="none" strike="noStrike" dirty="0">
                          <a:effectLst/>
                        </a:rPr>
                        <a:t>OAZ1</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-0.40641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0.646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0.811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022069171"/>
                  </a:ext>
                </a:extLst>
              </a:tr>
              <a:tr h="198303">
                <a:tc>
                  <a:txBody>
                    <a:bodyPr/>
                    <a:lstStyle/>
                    <a:p>
                      <a:pPr algn="l" fontAlgn="ctr"/>
                      <a:r>
                        <a:rPr lang="en-US" sz="1100" b="1" u="none" strike="noStrike" dirty="0">
                          <a:effectLst/>
                        </a:rPr>
                        <a:t>TUBA1B</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7.34E-17</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-0.44073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0.479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1.33E-12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565804794"/>
                  </a:ext>
                </a:extLst>
              </a:tr>
              <a:tr h="198303">
                <a:tc>
                  <a:txBody>
                    <a:bodyPr/>
                    <a:lstStyle/>
                    <a:p>
                      <a:pPr algn="l" fontAlgn="ctr"/>
                      <a:r>
                        <a:rPr lang="en-US" sz="1100" b="1" u="none" strike="noStrike" dirty="0">
                          <a:solidFill>
                            <a:srgbClr val="00B0F0"/>
                          </a:solidFill>
                          <a:effectLst/>
                        </a:rPr>
                        <a:t>CD79A</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-0.47822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0.803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0.904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439129274"/>
                  </a:ext>
                </a:extLst>
              </a:tr>
              <a:tr h="198303">
                <a:tc>
                  <a:txBody>
                    <a:bodyPr/>
                    <a:lstStyle/>
                    <a:p>
                      <a:pPr algn="l" fontAlgn="ctr"/>
                      <a:r>
                        <a:rPr lang="en-US" sz="1100" b="1" u="none" strike="noStrike" dirty="0">
                          <a:solidFill>
                            <a:srgbClr val="00B0F0"/>
                          </a:solidFill>
                          <a:effectLst/>
                        </a:rPr>
                        <a:t>CD79B</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3.50E-132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-0.52133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0.615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6.33E-128</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372647551"/>
                  </a:ext>
                </a:extLst>
              </a:tr>
              <a:tr h="198303">
                <a:tc>
                  <a:txBody>
                    <a:bodyPr/>
                    <a:lstStyle/>
                    <a:p>
                      <a:pPr algn="l" fontAlgn="ctr"/>
                      <a:r>
                        <a:rPr lang="en-US" sz="1100" b="1" u="none" strike="noStrike" dirty="0">
                          <a:effectLst/>
                        </a:rPr>
                        <a:t>VPREB3</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1.30E-124</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-0.52244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2.35E-120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653526166"/>
                  </a:ext>
                </a:extLst>
              </a:tr>
              <a:tr h="198303">
                <a:tc>
                  <a:txBody>
                    <a:bodyPr/>
                    <a:lstStyle/>
                    <a:p>
                      <a:pPr algn="l" fontAlgn="ctr"/>
                      <a:r>
                        <a:rPr lang="en-US" sz="1100" b="1" u="none" strike="noStrike" dirty="0">
                          <a:effectLst/>
                        </a:rPr>
                        <a:t>H3F3A</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2.20E-296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-0.53087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3.97E-292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568169517"/>
                  </a:ext>
                </a:extLst>
              </a:tr>
              <a:tr h="198303">
                <a:tc>
                  <a:txBody>
                    <a:bodyPr/>
                    <a:lstStyle/>
                    <a:p>
                      <a:pPr algn="l" fontAlgn="ctr"/>
                      <a:r>
                        <a:rPr lang="en-US" sz="1100" b="1" u="none" strike="noStrike" dirty="0">
                          <a:solidFill>
                            <a:srgbClr val="33B8FF"/>
                          </a:solidFill>
                          <a:effectLst/>
                        </a:rPr>
                        <a:t>TCL1A</a:t>
                      </a:r>
                      <a:endParaRPr lang="en-US" sz="1100" b="1" i="0" u="none" strike="noStrike" dirty="0">
                        <a:solidFill>
                          <a:srgbClr val="33B8FF"/>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1.86E-40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-0.5559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0.235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0.273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3.36E-36</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085475431"/>
                  </a:ext>
                </a:extLst>
              </a:tr>
              <a:tr h="198303">
                <a:tc>
                  <a:txBody>
                    <a:bodyPr/>
                    <a:lstStyle/>
                    <a:p>
                      <a:pPr algn="l" fontAlgn="ctr"/>
                      <a:r>
                        <a:rPr lang="en-US" sz="1100" b="1" u="none" strike="noStrike" dirty="0">
                          <a:solidFill>
                            <a:srgbClr val="00B0F0"/>
                          </a:solidFill>
                          <a:effectLst/>
                        </a:rPr>
                        <a:t>IGHM</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4.42E-163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-0.62556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7.98E-159</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41396248"/>
                  </a:ext>
                </a:extLst>
              </a:tr>
              <a:tr h="198303">
                <a:tc>
                  <a:txBody>
                    <a:bodyPr/>
                    <a:lstStyle/>
                    <a:p>
                      <a:pPr algn="l" fontAlgn="ctr"/>
                      <a:r>
                        <a:rPr lang="en-US" sz="1100" b="1" u="none" strike="noStrike" dirty="0">
                          <a:solidFill>
                            <a:srgbClr val="00B0F0"/>
                          </a:solidFill>
                          <a:effectLst/>
                        </a:rPr>
                        <a:t>JCHAIN</a:t>
                      </a:r>
                      <a:endParaRPr lang="en-US" sz="1100" b="1" i="0" u="none" strike="noStrike" dirty="0">
                        <a:solidFill>
                          <a:srgbClr val="00B0F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1.28E-144</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-0.85209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0.243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2.31E-140</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729219533"/>
                  </a:ext>
                </a:extLst>
              </a:tr>
            </a:tbl>
          </a:graphicData>
        </a:graphic>
      </p:graphicFrame>
      <p:sp>
        <p:nvSpPr>
          <p:cNvPr id="14" name="文本框 13">
            <a:extLst>
              <a:ext uri="{FF2B5EF4-FFF2-40B4-BE49-F238E27FC236}">
                <a16:creationId xmlns:a16="http://schemas.microsoft.com/office/drawing/2014/main" id="{1EB2EFA6-52E6-479A-B7CD-7FCE4CD27276}"/>
              </a:ext>
            </a:extLst>
          </p:cNvPr>
          <p:cNvSpPr txBox="1"/>
          <p:nvPr/>
        </p:nvSpPr>
        <p:spPr>
          <a:xfrm>
            <a:off x="7889303" y="1435531"/>
            <a:ext cx="1391478" cy="369332"/>
          </a:xfrm>
          <a:prstGeom prst="rect">
            <a:avLst/>
          </a:prstGeom>
          <a:noFill/>
        </p:spPr>
        <p:txBody>
          <a:bodyPr wrap="square" rtlCol="0">
            <a:spAutoFit/>
          </a:bodyPr>
          <a:lstStyle/>
          <a:p>
            <a:r>
              <a:rPr lang="en-US" altLang="zh-CN" dirty="0">
                <a:solidFill>
                  <a:prstClr val="black"/>
                </a:solidFill>
                <a:latin typeface="Calibri" panose="020F0502020204030204"/>
                <a:ea typeface="等线" panose="02010600030101010101" pitchFamily="2" charset="-122"/>
              </a:rPr>
              <a:t>TLB vs B cell</a:t>
            </a:r>
            <a:endParaRPr lang="zh-CN" altLang="en-US" dirty="0">
              <a:solidFill>
                <a:prstClr val="black"/>
              </a:solidFill>
              <a:latin typeface="Calibri" panose="020F0502020204030204"/>
              <a:ea typeface="等线" panose="02010600030101010101" pitchFamily="2" charset="-122"/>
            </a:endParaRPr>
          </a:p>
        </p:txBody>
      </p:sp>
      <p:sp>
        <p:nvSpPr>
          <p:cNvPr id="2" name="文本框 1">
            <a:extLst>
              <a:ext uri="{FF2B5EF4-FFF2-40B4-BE49-F238E27FC236}">
                <a16:creationId xmlns:a16="http://schemas.microsoft.com/office/drawing/2014/main" id="{EE38E27B-F0DC-43C1-9BB0-EA1A9B766CE0}"/>
              </a:ext>
            </a:extLst>
          </p:cNvPr>
          <p:cNvSpPr txBox="1"/>
          <p:nvPr/>
        </p:nvSpPr>
        <p:spPr>
          <a:xfrm>
            <a:off x="4381015" y="6080840"/>
            <a:ext cx="6674400" cy="338554"/>
          </a:xfrm>
          <a:prstGeom prst="rect">
            <a:avLst/>
          </a:prstGeom>
          <a:noFill/>
        </p:spPr>
        <p:txBody>
          <a:bodyPr wrap="square" rtlCol="0">
            <a:spAutoFit/>
          </a:bodyPr>
          <a:lstStyle/>
          <a:p>
            <a:r>
              <a:rPr lang="en-US" altLang="zh-CN" sz="1600" dirty="0">
                <a:solidFill>
                  <a:srgbClr val="00B0F0"/>
                </a:solidFill>
                <a:latin typeface="Calibri" panose="020F0502020204030204"/>
                <a:ea typeface="等线" panose="02010600030101010101" pitchFamily="2" charset="-122"/>
              </a:rPr>
              <a:t>Blue: B cell marker; </a:t>
            </a:r>
            <a:r>
              <a:rPr lang="en-US" altLang="zh-CN" sz="1600" dirty="0">
                <a:solidFill>
                  <a:srgbClr val="00B050"/>
                </a:solidFill>
                <a:latin typeface="Calibri" panose="020F0502020204030204"/>
                <a:ea typeface="等线" panose="02010600030101010101" pitchFamily="2" charset="-122"/>
              </a:rPr>
              <a:t>Green: T cell marker</a:t>
            </a:r>
            <a:endParaRPr lang="zh-CN" altLang="en-US" sz="1600" dirty="0">
              <a:solidFill>
                <a:srgbClr val="FF0000"/>
              </a:solidFill>
              <a:latin typeface="Calibri" panose="020F0502020204030204"/>
              <a:ea typeface="等线" panose="02010600030101010101" pitchFamily="2" charset="-122"/>
            </a:endParaRPr>
          </a:p>
        </p:txBody>
      </p:sp>
      <p:graphicFrame>
        <p:nvGraphicFramePr>
          <p:cNvPr id="3" name="表格 2">
            <a:extLst>
              <a:ext uri="{FF2B5EF4-FFF2-40B4-BE49-F238E27FC236}">
                <a16:creationId xmlns:a16="http://schemas.microsoft.com/office/drawing/2014/main" id="{71605E25-A2CF-4D48-9C0F-F592CC96B8CD}"/>
              </a:ext>
            </a:extLst>
          </p:cNvPr>
          <p:cNvGraphicFramePr>
            <a:graphicFrameLocks noGrp="1"/>
          </p:cNvGraphicFramePr>
          <p:nvPr/>
        </p:nvGraphicFramePr>
        <p:xfrm>
          <a:off x="1855795" y="3924284"/>
          <a:ext cx="4071240" cy="1983030"/>
        </p:xfrm>
        <a:graphic>
          <a:graphicData uri="http://schemas.openxmlformats.org/drawingml/2006/table">
            <a:tbl>
              <a:tblPr>
                <a:tableStyleId>{9D7B26C5-4107-4FEC-AEDC-1716B250A1EF}</a:tableStyleId>
              </a:tblPr>
              <a:tblGrid>
                <a:gridCol w="594231">
                  <a:extLst>
                    <a:ext uri="{9D8B030D-6E8A-4147-A177-3AD203B41FA5}">
                      <a16:colId xmlns:a16="http://schemas.microsoft.com/office/drawing/2014/main" val="174343052"/>
                    </a:ext>
                  </a:extLst>
                </a:gridCol>
                <a:gridCol w="765974">
                  <a:extLst>
                    <a:ext uri="{9D8B030D-6E8A-4147-A177-3AD203B41FA5}">
                      <a16:colId xmlns:a16="http://schemas.microsoft.com/office/drawing/2014/main" val="1870100929"/>
                    </a:ext>
                  </a:extLst>
                </a:gridCol>
                <a:gridCol w="648000">
                  <a:extLst>
                    <a:ext uri="{9D8B030D-6E8A-4147-A177-3AD203B41FA5}">
                      <a16:colId xmlns:a16="http://schemas.microsoft.com/office/drawing/2014/main" val="2925478158"/>
                    </a:ext>
                  </a:extLst>
                </a:gridCol>
                <a:gridCol w="730780">
                  <a:extLst>
                    <a:ext uri="{9D8B030D-6E8A-4147-A177-3AD203B41FA5}">
                      <a16:colId xmlns:a16="http://schemas.microsoft.com/office/drawing/2014/main" val="431553638"/>
                    </a:ext>
                  </a:extLst>
                </a:gridCol>
                <a:gridCol w="637220">
                  <a:extLst>
                    <a:ext uri="{9D8B030D-6E8A-4147-A177-3AD203B41FA5}">
                      <a16:colId xmlns:a16="http://schemas.microsoft.com/office/drawing/2014/main" val="3892743556"/>
                    </a:ext>
                  </a:extLst>
                </a:gridCol>
                <a:gridCol w="695035">
                  <a:extLst>
                    <a:ext uri="{9D8B030D-6E8A-4147-A177-3AD203B41FA5}">
                      <a16:colId xmlns:a16="http://schemas.microsoft.com/office/drawing/2014/main" val="445436107"/>
                    </a:ext>
                  </a:extLst>
                </a:gridCol>
              </a:tblGrid>
              <a:tr h="198303">
                <a:tc>
                  <a:txBody>
                    <a:bodyPr/>
                    <a:lstStyle/>
                    <a:p>
                      <a:pPr algn="l" fontAlgn="ctr"/>
                      <a:r>
                        <a:rPr lang="en-US" sz="1100" b="1" u="none" strike="noStrike">
                          <a:solidFill>
                            <a:srgbClr val="00B050"/>
                          </a:solidFill>
                          <a:effectLst/>
                        </a:rPr>
                        <a:t>LAG3</a:t>
                      </a:r>
                      <a:endParaRPr lang="en-US" sz="1100" b="1" i="0" u="none" strike="noStrike">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7.27E-294</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-0.87874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0.103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0.254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dirty="0">
                          <a:effectLst/>
                        </a:rPr>
                        <a:t>6.46E-289</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68555797"/>
                  </a:ext>
                </a:extLst>
              </a:tr>
              <a:tr h="198303">
                <a:tc>
                  <a:txBody>
                    <a:bodyPr/>
                    <a:lstStyle/>
                    <a:p>
                      <a:pPr algn="l" fontAlgn="ctr"/>
                      <a:r>
                        <a:rPr lang="en-US" sz="1100" b="1" u="none" strike="noStrike" dirty="0">
                          <a:solidFill>
                            <a:schemeClr val="tx1">
                              <a:lumMod val="95000"/>
                              <a:lumOff val="5000"/>
                            </a:schemeClr>
                          </a:solidFill>
                          <a:effectLst/>
                        </a:rPr>
                        <a:t>CST7</a:t>
                      </a:r>
                      <a:endParaRPr lang="en-US" sz="1100" b="1" i="0" u="none" strike="noStrike" dirty="0">
                        <a:solidFill>
                          <a:schemeClr val="tx1">
                            <a:lumMod val="95000"/>
                            <a:lumOff val="5000"/>
                          </a:schemeClr>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-0.89718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0.355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135515684"/>
                  </a:ext>
                </a:extLst>
              </a:tr>
              <a:tr h="198303">
                <a:tc>
                  <a:txBody>
                    <a:bodyPr/>
                    <a:lstStyle/>
                    <a:p>
                      <a:pPr algn="l" fontAlgn="ctr"/>
                      <a:r>
                        <a:rPr lang="en-US" sz="1100" b="1" u="none" strike="noStrike" dirty="0">
                          <a:solidFill>
                            <a:srgbClr val="00B050"/>
                          </a:solidFill>
                          <a:effectLst/>
                        </a:rPr>
                        <a:t>TIGIT</a:t>
                      </a:r>
                      <a:endParaRPr lang="en-US" sz="1100" b="1" i="0" u="none" strike="noStrike" dirty="0">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-0.90365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0.179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748781318"/>
                  </a:ext>
                </a:extLst>
              </a:tr>
              <a:tr h="198303">
                <a:tc>
                  <a:txBody>
                    <a:bodyPr/>
                    <a:lstStyle/>
                    <a:p>
                      <a:pPr algn="l" fontAlgn="ctr"/>
                      <a:r>
                        <a:rPr lang="en-US" sz="1100" b="1" u="none" strike="noStrike">
                          <a:effectLst/>
                        </a:rPr>
                        <a:t>CREM</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9.92E-240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-0.9225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0.285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0.396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8.81E-235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04475967"/>
                  </a:ext>
                </a:extLst>
              </a:tr>
              <a:tr h="198303">
                <a:tc>
                  <a:txBody>
                    <a:bodyPr/>
                    <a:lstStyle/>
                    <a:p>
                      <a:pPr algn="l" fontAlgn="ctr"/>
                      <a:r>
                        <a:rPr lang="en-US" sz="1100" b="1" u="none" strike="noStrike">
                          <a:solidFill>
                            <a:srgbClr val="00B050"/>
                          </a:solidFill>
                          <a:effectLst/>
                        </a:rPr>
                        <a:t>CCL5</a:t>
                      </a:r>
                      <a:endParaRPr lang="en-US" sz="1100" b="1" i="0" u="none" strike="noStrike">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6.27E-205</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-0.9322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0.546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5.57E-200</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742491392"/>
                  </a:ext>
                </a:extLst>
              </a:tr>
              <a:tr h="198303">
                <a:tc>
                  <a:txBody>
                    <a:bodyPr/>
                    <a:lstStyle/>
                    <a:p>
                      <a:pPr algn="l" fontAlgn="ctr"/>
                      <a:r>
                        <a:rPr lang="en-US" sz="1100" b="1" u="none" strike="noStrike" dirty="0">
                          <a:solidFill>
                            <a:srgbClr val="00B050"/>
                          </a:solidFill>
                          <a:effectLst/>
                        </a:rPr>
                        <a:t>CD7</a:t>
                      </a:r>
                      <a:endParaRPr lang="en-US" sz="1100" b="1" i="0" u="none" strike="noStrike" dirty="0">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-0.93672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0.593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15484152"/>
                  </a:ext>
                </a:extLst>
              </a:tr>
              <a:tr h="198303">
                <a:tc>
                  <a:txBody>
                    <a:bodyPr/>
                    <a:lstStyle/>
                    <a:p>
                      <a:pPr algn="l" fontAlgn="ctr"/>
                      <a:r>
                        <a:rPr lang="en-US" sz="1100" b="1" u="none" strike="noStrike">
                          <a:solidFill>
                            <a:srgbClr val="00B050"/>
                          </a:solidFill>
                          <a:effectLst/>
                        </a:rPr>
                        <a:t>CD8A</a:t>
                      </a:r>
                      <a:endParaRPr lang="en-US" sz="1100" b="1" i="0" u="none" strike="noStrike">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4.32E-207</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-0.95215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0.236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0.337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3.84E-202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54388326"/>
                  </a:ext>
                </a:extLst>
              </a:tr>
              <a:tr h="198303">
                <a:tc>
                  <a:txBody>
                    <a:bodyPr/>
                    <a:lstStyle/>
                    <a:p>
                      <a:pPr algn="l" fontAlgn="ctr"/>
                      <a:r>
                        <a:rPr lang="en-US" sz="1100" b="1" u="none" strike="noStrike" dirty="0">
                          <a:solidFill>
                            <a:srgbClr val="00B050"/>
                          </a:solidFill>
                          <a:effectLst/>
                        </a:rPr>
                        <a:t>CD2</a:t>
                      </a:r>
                      <a:endParaRPr lang="en-US" sz="1100" b="1" i="0" u="none" strike="noStrike" dirty="0">
                        <a:solidFill>
                          <a:srgbClr val="00B05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-0.95647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0.481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0.657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522915281"/>
                  </a:ext>
                </a:extLst>
              </a:tr>
              <a:tr h="198303">
                <a:tc>
                  <a:txBody>
                    <a:bodyPr/>
                    <a:lstStyle/>
                    <a:p>
                      <a:pPr algn="l" fontAlgn="ctr"/>
                      <a:r>
                        <a:rPr lang="en-US" sz="1100" b="1" u="none" strike="noStrike" dirty="0">
                          <a:effectLst/>
                        </a:rPr>
                        <a:t>HSPA1A</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4.80E-213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-0.96246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0.493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sz="1100" u="none" strike="noStrike">
                          <a:effectLst/>
                        </a:rPr>
                        <a:t>4.26E-208</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91126951"/>
                  </a:ext>
                </a:extLst>
              </a:tr>
              <a:tr h="198303">
                <a:tc>
                  <a:txBody>
                    <a:bodyPr/>
                    <a:lstStyle/>
                    <a:p>
                      <a:pPr algn="l" fontAlgn="ctr"/>
                      <a:r>
                        <a:rPr lang="en-US" sz="1100" b="1" u="none" strike="noStrike" dirty="0">
                          <a:effectLst/>
                        </a:rPr>
                        <a:t>DUSP2</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-0.97725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0.367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a:effectLst/>
                        </a:rPr>
                        <a:t>0.505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r" fontAlgn="ctr"/>
                      <a:r>
                        <a:rPr lang="en-US" altLang="zh-CN" sz="1100" u="none" strike="noStrike" dirty="0">
                          <a:effectLst/>
                        </a:rPr>
                        <a:t>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344149981"/>
                  </a:ext>
                </a:extLst>
              </a:tr>
            </a:tbl>
          </a:graphicData>
        </a:graphic>
      </p:graphicFrame>
    </p:spTree>
    <p:extLst>
      <p:ext uri="{BB962C8B-B14F-4D97-AF65-F5344CB8AC3E}">
        <p14:creationId xmlns:p14="http://schemas.microsoft.com/office/powerpoint/2010/main" val="16780364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D4BAE7-55F2-4554-99F6-25D5382756A0}"/>
              </a:ext>
            </a:extLst>
          </p:cNvPr>
          <p:cNvSpPr>
            <a:spLocks noGrp="1"/>
          </p:cNvSpPr>
          <p:nvPr>
            <p:ph type="sldNum" sz="quarter" idx="12"/>
          </p:nvPr>
        </p:nvSpPr>
        <p:spPr/>
        <p:txBody>
          <a:bodyPr/>
          <a:lstStyle/>
          <a:p>
            <a:fld id="{03A5297B-337B-4F1B-BFA1-168E2466F4C1}" type="slidenum">
              <a:rPr lang="en-US">
                <a:solidFill>
                  <a:prstClr val="black">
                    <a:tint val="75000"/>
                  </a:prstClr>
                </a:solidFill>
                <a:latin typeface="Calibri" panose="020F0502020204030204"/>
              </a:rPr>
              <a:pPr/>
              <a:t>9</a:t>
            </a:fld>
            <a:endParaRPr lang="en-US" dirty="0">
              <a:solidFill>
                <a:prstClr val="black">
                  <a:tint val="75000"/>
                </a:prstClr>
              </a:solidFill>
              <a:latin typeface="Calibri" panose="020F0502020204030204"/>
            </a:endParaRPr>
          </a:p>
        </p:txBody>
      </p:sp>
      <p:pic>
        <p:nvPicPr>
          <p:cNvPr id="3" name="图片 2">
            <a:extLst>
              <a:ext uri="{FF2B5EF4-FFF2-40B4-BE49-F238E27FC236}">
                <a16:creationId xmlns:a16="http://schemas.microsoft.com/office/drawing/2014/main" id="{5A105A99-FD6D-476A-915D-DA6E665DC883}"/>
              </a:ext>
            </a:extLst>
          </p:cNvPr>
          <p:cNvPicPr>
            <a:picLocks noChangeAspect="1"/>
          </p:cNvPicPr>
          <p:nvPr/>
        </p:nvPicPr>
        <p:blipFill>
          <a:blip r:embed="rId3"/>
          <a:stretch>
            <a:fillRect/>
          </a:stretch>
        </p:blipFill>
        <p:spPr>
          <a:xfrm>
            <a:off x="2196006" y="1785380"/>
            <a:ext cx="3713775" cy="1920651"/>
          </a:xfrm>
          <a:prstGeom prst="rect">
            <a:avLst/>
          </a:prstGeom>
        </p:spPr>
      </p:pic>
      <p:pic>
        <p:nvPicPr>
          <p:cNvPr id="4" name="图片 3">
            <a:extLst>
              <a:ext uri="{FF2B5EF4-FFF2-40B4-BE49-F238E27FC236}">
                <a16:creationId xmlns:a16="http://schemas.microsoft.com/office/drawing/2014/main" id="{AA7E2BE1-842A-487B-88DD-68E1106FEEAA}"/>
              </a:ext>
            </a:extLst>
          </p:cNvPr>
          <p:cNvPicPr>
            <a:picLocks noChangeAspect="1"/>
          </p:cNvPicPr>
          <p:nvPr/>
        </p:nvPicPr>
        <p:blipFill>
          <a:blip r:embed="rId4"/>
          <a:stretch>
            <a:fillRect/>
          </a:stretch>
        </p:blipFill>
        <p:spPr>
          <a:xfrm>
            <a:off x="2062603" y="3827071"/>
            <a:ext cx="4086213" cy="2017830"/>
          </a:xfrm>
          <a:prstGeom prst="rect">
            <a:avLst/>
          </a:prstGeom>
        </p:spPr>
      </p:pic>
      <p:pic>
        <p:nvPicPr>
          <p:cNvPr id="7" name="图片 6">
            <a:extLst>
              <a:ext uri="{FF2B5EF4-FFF2-40B4-BE49-F238E27FC236}">
                <a16:creationId xmlns:a16="http://schemas.microsoft.com/office/drawing/2014/main" id="{DA562B25-BCF2-4265-A7AE-DBDF9B4F7E51}"/>
              </a:ext>
            </a:extLst>
          </p:cNvPr>
          <p:cNvPicPr>
            <a:picLocks noChangeAspect="1"/>
          </p:cNvPicPr>
          <p:nvPr/>
        </p:nvPicPr>
        <p:blipFill>
          <a:blip r:embed="rId5"/>
          <a:stretch>
            <a:fillRect/>
          </a:stretch>
        </p:blipFill>
        <p:spPr>
          <a:xfrm>
            <a:off x="6324333" y="1675648"/>
            <a:ext cx="4022697" cy="4302846"/>
          </a:xfrm>
          <a:prstGeom prst="rect">
            <a:avLst/>
          </a:prstGeom>
        </p:spPr>
      </p:pic>
      <p:sp>
        <p:nvSpPr>
          <p:cNvPr id="8" name="矩形 7">
            <a:extLst>
              <a:ext uri="{FF2B5EF4-FFF2-40B4-BE49-F238E27FC236}">
                <a16:creationId xmlns:a16="http://schemas.microsoft.com/office/drawing/2014/main" id="{97F3F6D5-4CE8-45D9-96DB-39E13F9D1500}"/>
              </a:ext>
            </a:extLst>
          </p:cNvPr>
          <p:cNvSpPr/>
          <p:nvPr/>
        </p:nvSpPr>
        <p:spPr>
          <a:xfrm>
            <a:off x="1985969" y="6257384"/>
            <a:ext cx="2564261" cy="307777"/>
          </a:xfrm>
          <a:prstGeom prst="rect">
            <a:avLst/>
          </a:prstGeom>
        </p:spPr>
        <p:txBody>
          <a:bodyPr wrap="square">
            <a:spAutoFit/>
          </a:bodyPr>
          <a:lstStyle/>
          <a:p>
            <a:pPr algn="ctr"/>
            <a:r>
              <a:rPr lang="en-US" altLang="zh-CN" sz="1400" dirty="0">
                <a:solidFill>
                  <a:prstClr val="black"/>
                </a:solidFill>
                <a:latin typeface="Calibri" panose="020F0502020204030204"/>
                <a:ea typeface="等线" panose="02010600030101010101" pitchFamily="2" charset="-122"/>
              </a:rPr>
              <a:t>Ahmed R et al. (2019) </a:t>
            </a:r>
            <a:r>
              <a:rPr lang="en-US" altLang="zh-CN" sz="1400" i="1" dirty="0">
                <a:solidFill>
                  <a:prstClr val="black"/>
                </a:solidFill>
                <a:latin typeface="Calibri" panose="020F0502020204030204"/>
                <a:ea typeface="等线" panose="02010600030101010101" pitchFamily="2" charset="-122"/>
              </a:rPr>
              <a:t>Cell</a:t>
            </a:r>
            <a:endParaRPr lang="en-US" altLang="zh-CN" sz="1400" dirty="0">
              <a:solidFill>
                <a:prstClr val="black"/>
              </a:solidFill>
              <a:latin typeface="Calibri" panose="020F0502020204030204"/>
              <a:ea typeface="等线" panose="02010600030101010101" pitchFamily="2" charset="-122"/>
            </a:endParaRPr>
          </a:p>
        </p:txBody>
      </p:sp>
      <p:sp>
        <p:nvSpPr>
          <p:cNvPr id="11" name="内容占位符 2">
            <a:extLst>
              <a:ext uri="{FF2B5EF4-FFF2-40B4-BE49-F238E27FC236}">
                <a16:creationId xmlns:a16="http://schemas.microsoft.com/office/drawing/2014/main" id="{72EEE93B-EDA0-46C6-92CD-2B474D501F67}"/>
              </a:ext>
            </a:extLst>
          </p:cNvPr>
          <p:cNvSpPr txBox="1">
            <a:spLocks/>
          </p:cNvSpPr>
          <p:nvPr/>
        </p:nvSpPr>
        <p:spPr>
          <a:xfrm>
            <a:off x="1985968" y="801960"/>
            <a:ext cx="6943476" cy="56115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altLang="zh-CN" sz="1800" dirty="0">
                <a:solidFill>
                  <a:prstClr val="black"/>
                </a:solidFill>
                <a:latin typeface="Calibri" panose="020F0502020204030204"/>
                <a:ea typeface="等线" panose="02010600030101010101" pitchFamily="2" charset="-122"/>
              </a:rPr>
              <a:t>“DE cell(X cell)” in T1D and may encodes a potent T cell autoantigen </a:t>
            </a:r>
            <a:endParaRPr lang="zh-CN" altLang="en-US" sz="1800" dirty="0">
              <a:solidFill>
                <a:prstClr val="black"/>
              </a:solidFill>
              <a:latin typeface="Calibri" panose="020F0502020204030204"/>
              <a:ea typeface="等线" panose="02010600030101010101" pitchFamily="2" charset="-122"/>
            </a:endParaRPr>
          </a:p>
        </p:txBody>
      </p:sp>
      <p:sp>
        <p:nvSpPr>
          <p:cNvPr id="5" name="文本框 4">
            <a:extLst>
              <a:ext uri="{FF2B5EF4-FFF2-40B4-BE49-F238E27FC236}">
                <a16:creationId xmlns:a16="http://schemas.microsoft.com/office/drawing/2014/main" id="{045B534F-8F97-4EE3-97C9-246C24CB78C2}"/>
              </a:ext>
            </a:extLst>
          </p:cNvPr>
          <p:cNvSpPr txBox="1"/>
          <p:nvPr/>
        </p:nvSpPr>
        <p:spPr>
          <a:xfrm>
            <a:off x="3044515" y="1372897"/>
            <a:ext cx="2387699" cy="338554"/>
          </a:xfrm>
          <a:prstGeom prst="rect">
            <a:avLst/>
          </a:prstGeom>
          <a:noFill/>
        </p:spPr>
        <p:txBody>
          <a:bodyPr wrap="square" rtlCol="0">
            <a:spAutoFit/>
          </a:bodyPr>
          <a:lstStyle/>
          <a:p>
            <a:r>
              <a:rPr lang="en-US" altLang="zh-CN" sz="1600" b="1" dirty="0">
                <a:solidFill>
                  <a:prstClr val="black"/>
                </a:solidFill>
                <a:latin typeface="Calibri" panose="020F0502020204030204"/>
                <a:ea typeface="等线" panose="02010600030101010101" pitchFamily="2" charset="-122"/>
              </a:rPr>
              <a:t>CD5+ CD19+ TCRβ+</a:t>
            </a:r>
            <a:endParaRPr lang="zh-CN" altLang="en-US" sz="1600" b="1" dirty="0">
              <a:solidFill>
                <a:prstClr val="black"/>
              </a:solidFill>
              <a:latin typeface="Calibri" panose="020F0502020204030204"/>
              <a:ea typeface="等线" panose="02010600030101010101" pitchFamily="2" charset="-122"/>
            </a:endParaRPr>
          </a:p>
        </p:txBody>
      </p:sp>
      <p:sp>
        <p:nvSpPr>
          <p:cNvPr id="10" name="标题 1">
            <a:extLst>
              <a:ext uri="{FF2B5EF4-FFF2-40B4-BE49-F238E27FC236}">
                <a16:creationId xmlns:a16="http://schemas.microsoft.com/office/drawing/2014/main" id="{D73CD08C-0464-469A-8817-AAD79E419185}"/>
              </a:ext>
            </a:extLst>
          </p:cNvPr>
          <p:cNvSpPr txBox="1">
            <a:spLocks/>
          </p:cNvSpPr>
          <p:nvPr/>
        </p:nvSpPr>
        <p:spPr>
          <a:xfrm>
            <a:off x="1632000" y="226461"/>
            <a:ext cx="86328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prstClr val="black"/>
                </a:solidFill>
                <a:latin typeface="Calibri" panose="020F0502020204030204"/>
                <a:ea typeface="等线 Light" panose="02010600030101010101" pitchFamily="2" charset="-122"/>
              </a:rPr>
              <a:t>Is it artifact?——TLB existence assessment </a:t>
            </a:r>
          </a:p>
        </p:txBody>
      </p:sp>
    </p:spTree>
    <p:extLst>
      <p:ext uri="{BB962C8B-B14F-4D97-AF65-F5344CB8AC3E}">
        <p14:creationId xmlns:p14="http://schemas.microsoft.com/office/powerpoint/2010/main" val="7954609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Light"/>
        <a:ea typeface="等线 Light"/>
        <a:cs typeface=""/>
      </a:majorFont>
      <a:minorFont>
        <a:latin typeface="Calibri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3275</Words>
  <Application>Microsoft Office PowerPoint</Application>
  <PresentationFormat>宽屏</PresentationFormat>
  <Paragraphs>909</Paragraphs>
  <Slides>41</Slides>
  <Notes>33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41</vt:i4>
      </vt:variant>
    </vt:vector>
  </HeadingPairs>
  <TitlesOfParts>
    <vt:vector size="48" baseType="lpstr">
      <vt:lpstr>等线</vt:lpstr>
      <vt:lpstr>arial</vt:lpstr>
      <vt:lpstr>arial</vt:lpstr>
      <vt:lpstr>Calibri</vt:lpstr>
      <vt:lpstr>Calibri Light</vt:lpstr>
      <vt:lpstr>1_Office 主题​​</vt:lpstr>
      <vt:lpstr>2_Office 主题​​</vt:lpstr>
      <vt:lpstr>Systematical integration of public single cell datasets pinpoints TLB(T-liked B cell)</vt:lpstr>
      <vt:lpstr>PowerPoint 演示文稿</vt:lpstr>
      <vt:lpstr>PowerPoint 演示文稿</vt:lpstr>
      <vt:lpstr>PowerPoint 演示文稿</vt:lpstr>
      <vt:lpstr>High quality data with extensive coverage</vt:lpstr>
      <vt:lpstr>PowerPoint 演示文稿</vt:lpstr>
      <vt:lpstr>Atlas annotation and identify a non-common B cell type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夏 辰睿</dc:creator>
  <cp:lastModifiedBy>夏 辰睿</cp:lastModifiedBy>
  <cp:revision>87</cp:revision>
  <dcterms:created xsi:type="dcterms:W3CDTF">2021-06-25T07:22:10Z</dcterms:created>
  <dcterms:modified xsi:type="dcterms:W3CDTF">2021-06-27T04:43:04Z</dcterms:modified>
</cp:coreProperties>
</file>